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heme/themeOverride1.xml" ContentType="application/vnd.openxmlformats-officedocument.themeOverr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notesSlides/notesSlide8.xml" ContentType="application/vnd.openxmlformats-officedocument.presentationml.notesSlide+xml"/>
  <Override PartName="/ppt/tags/tag31.xml" ContentType="application/vnd.openxmlformats-officedocument.presentationml.tags+xml"/>
  <Override PartName="/ppt/notesSlides/notesSlide9.xml" ContentType="application/vnd.openxmlformats-officedocument.presentationml.notesSlide+xml"/>
  <Override PartName="/ppt/tags/tag32.xml" ContentType="application/vnd.openxmlformats-officedocument.presentationml.tags+xml"/>
  <Override PartName="/ppt/tags/tag33.xml" ContentType="application/vnd.openxmlformats-officedocument.presentationml.tag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7"/>
  </p:notesMasterIdLst>
  <p:handoutMasterIdLst>
    <p:handoutMasterId r:id="rId18"/>
  </p:handoutMasterIdLst>
  <p:sldIdLst>
    <p:sldId id="341" r:id="rId5"/>
    <p:sldId id="438" r:id="rId6"/>
    <p:sldId id="448" r:id="rId7"/>
    <p:sldId id="442" r:id="rId8"/>
    <p:sldId id="443" r:id="rId9"/>
    <p:sldId id="444" r:id="rId10"/>
    <p:sldId id="445" r:id="rId11"/>
    <p:sldId id="446" r:id="rId12"/>
    <p:sldId id="439" r:id="rId13"/>
    <p:sldId id="440" r:id="rId14"/>
    <p:sldId id="437" r:id="rId15"/>
    <p:sldId id="441" r:id="rId16"/>
  </p:sldIdLst>
  <p:sldSz cx="12192000" cy="6858000"/>
  <p:notesSz cx="7315200" cy="9601200"/>
  <p:custDataLst>
    <p:tags r:id="rId19"/>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A1D1DAC8-B68D-CA4C-BF84-C27B35B0298B}">
          <p14:sldIdLst>
            <p14:sldId id="341"/>
            <p14:sldId id="438"/>
            <p14:sldId id="448"/>
            <p14:sldId id="442"/>
            <p14:sldId id="443"/>
            <p14:sldId id="444"/>
            <p14:sldId id="445"/>
            <p14:sldId id="446"/>
            <p14:sldId id="439"/>
            <p14:sldId id="440"/>
          </p14:sldIdLst>
        </p14:section>
        <p14:section name="Backup" id="{301F8B6C-BB89-3A41-9953-F9AD1A449EBE}">
          <p14:sldIdLst>
            <p14:sldId id="437"/>
            <p14:sldId id="441"/>
          </p14:sldIdLst>
        </p14:section>
      </p14:sectionLst>
    </p:ex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91" autoAdjust="0"/>
    <p:restoredTop sz="96301" autoAdjust="0"/>
  </p:normalViewPr>
  <p:slideViewPr>
    <p:cSldViewPr snapToGrid="0" showGuides="1">
      <p:cViewPr varScale="1">
        <p:scale>
          <a:sx n="122" d="100"/>
          <a:sy n="122" d="100"/>
        </p:scale>
        <p:origin x="656" y="200"/>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tags" Target="tags/tag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2/21/25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2/21/25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Begrüßung durch den Projektleiter</a:t>
            </a:r>
          </a:p>
          <a:p>
            <a:pPr>
              <a:lnSpc>
                <a:spcPts val="1350"/>
              </a:lnSpc>
            </a:pPr>
            <a:r>
              <a:rPr lang="de-DE" sz="1600" b="0" dirty="0">
                <a:solidFill>
                  <a:schemeClr val="tx1"/>
                </a:solidFill>
                <a:effectLst/>
                <a:latin typeface="Menlo" panose="020B0609030804020204" pitchFamily="49" charset="0"/>
              </a:rPr>
              <a:t>- Vorstellung der Teilnehmer (kurze Vorstellungsrunde)</a:t>
            </a:r>
          </a:p>
          <a:p>
            <a:pPr>
              <a:lnSpc>
                <a:spcPts val="1350"/>
              </a:lnSpc>
            </a:pPr>
            <a:r>
              <a:rPr lang="de-DE" sz="1600" b="0" dirty="0">
                <a:solidFill>
                  <a:schemeClr val="tx1"/>
                </a:solidFill>
                <a:effectLst/>
                <a:latin typeface="Menlo" panose="020B0609030804020204" pitchFamily="49" charset="0"/>
              </a:rPr>
              <a:t>- Überblick über die Agenda und Zielsetzung des Workshops</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14349064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Hintergrund und Motivation für das Projekt</a:t>
            </a:r>
          </a:p>
          <a:p>
            <a:pPr>
              <a:lnSpc>
                <a:spcPts val="1350"/>
              </a:lnSpc>
            </a:pPr>
            <a:r>
              <a:rPr lang="de-DE" sz="1600" b="0" dirty="0">
                <a:solidFill>
                  <a:schemeClr val="tx1"/>
                </a:solidFill>
                <a:effectLst/>
                <a:latin typeface="Menlo" panose="020B0609030804020204" pitchFamily="49" charset="0"/>
              </a:rPr>
              <a:t>- Zielsetzung und erwarteter Nutzen</a:t>
            </a:r>
          </a:p>
          <a:p>
            <a:pPr marL="171450" indent="-171450">
              <a:lnSpc>
                <a:spcPts val="1350"/>
              </a:lnSpc>
              <a:buFontTx/>
              <a:buChar char="-"/>
            </a:pPr>
            <a:r>
              <a:rPr lang="de-DE" sz="1600" b="0" dirty="0">
                <a:solidFill>
                  <a:schemeClr val="tx1"/>
                </a:solidFill>
                <a:effectLst/>
                <a:latin typeface="Menlo" panose="020B0609030804020204" pitchFamily="49" charset="0"/>
              </a:rPr>
              <a:t>Erwartungshaltung der Stakeholder</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25734950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Rollen und Verantwortlichkeiten (Projektteam, Key-User, externe Partner)</a:t>
            </a:r>
          </a:p>
          <a:p>
            <a:pPr>
              <a:lnSpc>
                <a:spcPts val="1350"/>
              </a:lnSpc>
            </a:pPr>
            <a:r>
              <a:rPr lang="de-DE" sz="1600" b="0" dirty="0">
                <a:solidFill>
                  <a:schemeClr val="tx1"/>
                </a:solidFill>
                <a:effectLst/>
                <a:latin typeface="Menlo" panose="020B0609030804020204" pitchFamily="49" charset="0"/>
              </a:rPr>
              <a:t>- Meilensteine und Zeitplan</a:t>
            </a:r>
          </a:p>
          <a:p>
            <a:pPr>
              <a:lnSpc>
                <a:spcPts val="1350"/>
              </a:lnSpc>
            </a:pPr>
            <a:r>
              <a:rPr lang="de-DE" sz="1600" b="0" dirty="0">
                <a:solidFill>
                  <a:schemeClr val="tx1"/>
                </a:solidFill>
                <a:effectLst/>
                <a:latin typeface="Menlo" panose="020B0609030804020204" pitchFamily="49" charset="0"/>
              </a:rPr>
              <a:t>- Kommunikationswege und Meeting-Struktur</a:t>
            </a:r>
          </a:p>
          <a:p>
            <a:r>
              <a:rPr lang="de-DE" sz="1600" b="0" dirty="0">
                <a:solidFill>
                  <a:schemeClr val="tx1"/>
                </a:solidFill>
                <a:effectLst/>
                <a:latin typeface="Menlo" panose="020B0609030804020204" pitchFamily="49" charset="0"/>
              </a:rPr>
              <a:t>- Tools und Methoden für das Projektmanagement</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52665139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Überblick über die relevanten Module (z.B. DefTax </a:t>
            </a:r>
            <a:r>
              <a:rPr lang="de-DE" sz="1600" b="0" dirty="0" err="1">
                <a:solidFill>
                  <a:schemeClr val="tx1"/>
                </a:solidFill>
                <a:effectLst/>
                <a:latin typeface="Menlo" panose="020B0609030804020204" pitchFamily="49" charset="0"/>
              </a:rPr>
              <a:t>CbCR</a:t>
            </a:r>
            <a:r>
              <a:rPr lang="de-DE" sz="1600" b="0" dirty="0">
                <a:solidFill>
                  <a:schemeClr val="tx1"/>
                </a:solidFill>
                <a:effectLst/>
                <a:latin typeface="Menlo" panose="020B0609030804020204" pitchFamily="49" charset="0"/>
              </a:rPr>
              <a:t>/Pillar 2, E-Bilanz)</a:t>
            </a:r>
          </a:p>
          <a:p>
            <a:pPr>
              <a:lnSpc>
                <a:spcPts val="1350"/>
              </a:lnSpc>
            </a:pPr>
            <a:r>
              <a:rPr lang="de-DE" sz="1600" b="0" dirty="0">
                <a:solidFill>
                  <a:schemeClr val="tx1"/>
                </a:solidFill>
                <a:effectLst/>
                <a:latin typeface="Menlo" panose="020B0609030804020204" pitchFamily="49" charset="0"/>
              </a:rPr>
              <a:t>- Abhängigkeiten zu bestehenden Systemen (z.B. SAP FI, S/4HANA)</a:t>
            </a:r>
          </a:p>
          <a:p>
            <a:pPr>
              <a:lnSpc>
                <a:spcPts val="1350"/>
              </a:lnSpc>
            </a:pPr>
            <a:r>
              <a:rPr lang="de-DE" sz="1600" b="0" dirty="0">
                <a:solidFill>
                  <a:schemeClr val="tx1"/>
                </a:solidFill>
                <a:effectLst/>
                <a:latin typeface="Menlo" panose="020B0609030804020204" pitchFamily="49" charset="0"/>
              </a:rPr>
              <a:t>- Schnittstellen und Integrationsanforderungen</a:t>
            </a:r>
          </a:p>
          <a:p>
            <a:r>
              <a:rPr lang="de-DE" sz="1600" b="0" dirty="0">
                <a:solidFill>
                  <a:schemeClr val="tx1"/>
                </a:solidFill>
                <a:effectLst/>
                <a:latin typeface="Menlo" panose="020B0609030804020204" pitchFamily="49" charset="0"/>
              </a:rPr>
              <a:t>- Erste Diskussion zu Herausforderungen und Risiken</a:t>
            </a:r>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0515385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Was sind die größten Herausforderungen?</a:t>
            </a:r>
          </a:p>
          <a:p>
            <a:pPr>
              <a:lnSpc>
                <a:spcPts val="1350"/>
              </a:lnSpc>
            </a:pPr>
            <a:r>
              <a:rPr lang="de-DE" sz="1600" b="0" dirty="0">
                <a:solidFill>
                  <a:schemeClr val="tx1"/>
                </a:solidFill>
                <a:effectLst/>
                <a:latin typeface="Menlo" panose="020B0609030804020204" pitchFamily="49" charset="0"/>
              </a:rPr>
              <a:t>- Welche offenen Fragen gibt es bereits?</a:t>
            </a:r>
          </a:p>
          <a:p>
            <a:pPr>
              <a:lnSpc>
                <a:spcPts val="1350"/>
              </a:lnSpc>
            </a:pPr>
            <a:r>
              <a:rPr lang="de-DE" sz="1600" b="0" dirty="0">
                <a:solidFill>
                  <a:schemeClr val="tx1"/>
                </a:solidFill>
                <a:effectLst/>
                <a:latin typeface="Menlo" panose="020B0609030804020204" pitchFamily="49" charset="0"/>
              </a:rPr>
              <a:t>- Sammlung von Risiken und möglichen Lösungsansätzen</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2559180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sz="1600" b="0" dirty="0">
                <a:solidFill>
                  <a:schemeClr val="tx1"/>
                </a:solidFill>
                <a:effectLst/>
                <a:latin typeface="Menlo" panose="020B0609030804020204" pitchFamily="49" charset="0"/>
              </a:rPr>
              <a:t>- Festlegung der kurzfristigen Aufgaben</a:t>
            </a:r>
          </a:p>
          <a:p>
            <a:pPr>
              <a:lnSpc>
                <a:spcPts val="1350"/>
              </a:lnSpc>
            </a:pPr>
            <a:r>
              <a:rPr lang="de-DE" sz="1600" b="0" dirty="0">
                <a:solidFill>
                  <a:schemeClr val="tx1"/>
                </a:solidFill>
                <a:effectLst/>
                <a:latin typeface="Menlo" panose="020B0609030804020204" pitchFamily="49" charset="0"/>
              </a:rPr>
              <a:t>- Vereinbarung über nächste Meetings</a:t>
            </a:r>
          </a:p>
          <a:p>
            <a:pPr>
              <a:lnSpc>
                <a:spcPts val="1350"/>
              </a:lnSpc>
            </a:pPr>
            <a:r>
              <a:rPr lang="de-DE" sz="1600" b="0" dirty="0">
                <a:solidFill>
                  <a:schemeClr val="tx1"/>
                </a:solidFill>
                <a:effectLst/>
                <a:latin typeface="Menlo" panose="020B0609030804020204" pitchFamily="49" charset="0"/>
              </a:rPr>
              <a:t>- Feedbackrunde zum Workshop</a:t>
            </a:r>
          </a:p>
          <a:p>
            <a:pPr>
              <a:lnSpc>
                <a:spcPts val="1350"/>
              </a:lnSpc>
            </a:pPr>
            <a:r>
              <a:rPr lang="de-DE" sz="1600" b="0" dirty="0">
                <a:solidFill>
                  <a:schemeClr val="tx1"/>
                </a:solidFill>
                <a:effectLst/>
                <a:latin typeface="Menlo" panose="020B0609030804020204" pitchFamily="49" charset="0"/>
              </a:rPr>
              <a:t>- Offene Fragerunde und Verabschiedung</a:t>
            </a:r>
          </a:p>
          <a:p>
            <a:endParaRPr lang="de-DE" dirty="0"/>
          </a:p>
        </p:txBody>
      </p:sp>
      <p:sp>
        <p:nvSpPr>
          <p:cNvPr id="4" name="Foliennummernplatzhalter 3"/>
          <p:cNvSpPr>
            <a:spLocks noGrp="1"/>
          </p:cNvSpPr>
          <p:nvPr>
            <p:ph type="sldNum" sz="quarter" idx="5"/>
          </p:nvPr>
        </p:nvSpPr>
        <p:spPr/>
        <p:txBody>
          <a:bodyPr/>
          <a:lstStyle/>
          <a:p>
            <a:fld id="{C0F4A2C8-6C88-4E71-83EE-698B9D4FE22F}" type="slidenum">
              <a:rPr lang="en-US" smtClean="0"/>
              <a:pPr/>
              <a:t>8</a:t>
            </a:fld>
            <a:endParaRPr lang="en-US" dirty="0"/>
          </a:p>
        </p:txBody>
      </p:sp>
    </p:spTree>
    <p:extLst>
      <p:ext uri="{BB962C8B-B14F-4D97-AF65-F5344CB8AC3E}">
        <p14:creationId xmlns:p14="http://schemas.microsoft.com/office/powerpoint/2010/main" val="1404494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12311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Kick-Off Workshop</a:t>
            </a: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8.xml"/><Relationship Id="rId1" Type="http://schemas.openxmlformats.org/officeDocument/2006/relationships/tags" Target="../tags/tag31.xml"/><Relationship Id="rId4" Type="http://schemas.openxmlformats.org/officeDocument/2006/relationships/hyperlink" Target="http://www.deloitte.com/de" TargetMode="External"/></Relationships>
</file>

<file path=ppt/slides/_rels/slide11.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32.xml"/><Relationship Id="rId4" Type="http://schemas.openxmlformats.org/officeDocument/2006/relationships/image" Target="../media/image3.emf"/></Relationships>
</file>

<file path=ppt/slides/_rels/slide1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33.xml"/><Relationship Id="rId4" Type="http://schemas.openxmlformats.org/officeDocument/2006/relationships/image" Target="../media/image3.emf"/></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2.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28.xml"/><Relationship Id="rId1" Type="http://schemas.openxmlformats.org/officeDocument/2006/relationships/themeOverride" Target="../theme/themeOverride1.xml"/><Relationship Id="rId6" Type="http://schemas.openxmlformats.org/officeDocument/2006/relationships/image" Target="../media/image3.emf"/><Relationship Id="rId5" Type="http://schemas.openxmlformats.org/officeDocument/2006/relationships/oleObject" Target="../embeddings/oleObject5.bin"/><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2.xml"/><Relationship Id="rId1" Type="http://schemas.openxmlformats.org/officeDocument/2006/relationships/tags" Target="../tags/tag29.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0.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a:xfrm>
            <a:off x="457201" y="5469865"/>
            <a:ext cx="11535102" cy="895983"/>
          </a:xfrm>
        </p:spPr>
        <p:txBody>
          <a:bodyPr/>
          <a:lstStyle/>
          <a:p>
            <a:r>
              <a:rPr lang="en-US" dirty="0"/>
              <a:t>Merz Pharma | DefTax Implementierung </a:t>
            </a:r>
          </a:p>
        </p:txBody>
      </p:sp>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p:txBody>
          <a:bodyPr/>
          <a:lstStyle/>
          <a:p>
            <a:r>
              <a:rPr lang="en-US" dirty="0"/>
              <a:t>Kick-Off Workshop, 04.03.2025</a:t>
            </a:r>
          </a:p>
        </p:txBody>
      </p:sp>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Tree>
    <p:extLst>
      <p:ext uri="{BB962C8B-B14F-4D97-AF65-F5344CB8AC3E}">
        <p14:creationId xmlns:p14="http://schemas.microsoft.com/office/powerpoint/2010/main" val="861957290"/>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5238165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pPr>
              <a:lnSpc>
                <a:spcPts val="1350"/>
              </a:lnSpc>
            </a:pPr>
            <a:endParaRPr lang="de-DE" sz="1200" b="0" dirty="0">
              <a:solidFill>
                <a:schemeClr val="tx1"/>
              </a:solidFill>
              <a:effectLst/>
              <a:latin typeface="Menlo" panose="020B0609030804020204" pitchFamily="49" charset="0"/>
            </a:endParaRP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endParaRPr lang="de-DE" dirty="0"/>
          </a:p>
        </p:txBody>
      </p:sp>
      <p:sp>
        <p:nvSpPr>
          <p:cNvPr id="2" name="Textfeld 1">
            <a:extLst>
              <a:ext uri="{FF2B5EF4-FFF2-40B4-BE49-F238E27FC236}">
                <a16:creationId xmlns:a16="http://schemas.microsoft.com/office/drawing/2014/main" id="{6D443A5D-86CD-EA71-5453-6E01B94D229F}"/>
              </a:ext>
            </a:extLst>
          </p:cNvPr>
          <p:cNvSpPr txBox="1"/>
          <p:nvPr/>
        </p:nvSpPr>
        <p:spPr>
          <a:xfrm>
            <a:off x="450000" y="1556092"/>
            <a:ext cx="11618070" cy="5201424"/>
          </a:xfrm>
          <a:prstGeom prst="rect">
            <a:avLst/>
          </a:prstGeom>
          <a:noFill/>
        </p:spPr>
        <p:txBody>
          <a:bodyPr wrap="square" lIns="0" tIns="0" rIns="0" bIns="0" rtlCol="0">
            <a:spAutoFit/>
          </a:bodyPr>
          <a:lstStyle/>
          <a:p>
            <a:pPr>
              <a:lnSpc>
                <a:spcPts val="1350"/>
              </a:lnSpc>
            </a:pPr>
            <a:r>
              <a:rPr lang="de-DE" sz="1100" b="0" dirty="0">
                <a:solidFill>
                  <a:schemeClr val="tx1"/>
                </a:solidFill>
                <a:effectLst/>
                <a:latin typeface="Menlo" panose="020B0609030804020204" pitchFamily="49" charset="0"/>
              </a:rPr>
              <a:t>## </a:t>
            </a:r>
            <a:r>
              <a:rPr lang="de-DE" sz="1100" b="1" dirty="0">
                <a:solidFill>
                  <a:schemeClr val="tx1"/>
                </a:solidFill>
                <a:effectLst/>
                <a:latin typeface="Menlo" panose="020B0609030804020204" pitchFamily="49" charset="0"/>
              </a:rPr>
              <a:t>**1. Begrüßung &amp; Einführung (0:00 - 0:15 Uhr)**</a:t>
            </a:r>
            <a:endParaRPr lang="de-DE" sz="1100" b="0" dirty="0">
              <a:solidFill>
                <a:schemeClr val="tx1"/>
              </a:solidFill>
              <a:effectLst/>
              <a:latin typeface="Menlo" panose="020B0609030804020204" pitchFamily="49" charset="0"/>
            </a:endParaRPr>
          </a:p>
          <a:p>
            <a:pPr>
              <a:lnSpc>
                <a:spcPts val="1350"/>
              </a:lnSpc>
            </a:pPr>
            <a:r>
              <a:rPr lang="de-DE" sz="1100" b="1" dirty="0">
                <a:solidFill>
                  <a:schemeClr val="tx1"/>
                </a:solidFill>
                <a:effectLst/>
                <a:latin typeface="Menlo" panose="020B0609030804020204" pitchFamily="49" charset="0"/>
              </a:rPr>
              <a:t>**Ziel:**</a:t>
            </a:r>
            <a:r>
              <a:rPr lang="de-DE" sz="1100" b="0" dirty="0">
                <a:solidFill>
                  <a:schemeClr val="tx1"/>
                </a:solidFill>
                <a:effectLst/>
                <a:latin typeface="Menlo" panose="020B0609030804020204" pitchFamily="49" charset="0"/>
              </a:rPr>
              <a:t> Vorstellung der Teilnehmer und des Workshop-Ziels.</a:t>
            </a:r>
          </a:p>
          <a:p>
            <a:pPr>
              <a:lnSpc>
                <a:spcPts val="1350"/>
              </a:lnSpc>
            </a:pPr>
            <a:r>
              <a:rPr lang="de-DE" sz="1100" b="0" dirty="0">
                <a:solidFill>
                  <a:schemeClr val="tx1"/>
                </a:solidFill>
                <a:effectLst/>
                <a:latin typeface="Menlo" panose="020B0609030804020204" pitchFamily="49" charset="0"/>
              </a:rPr>
              <a:t>- Begrüßung durch den Projektleiter</a:t>
            </a:r>
          </a:p>
          <a:p>
            <a:pPr>
              <a:lnSpc>
                <a:spcPts val="1350"/>
              </a:lnSpc>
            </a:pPr>
            <a:r>
              <a:rPr lang="de-DE" sz="1100" b="0" dirty="0">
                <a:solidFill>
                  <a:schemeClr val="tx1"/>
                </a:solidFill>
                <a:effectLst/>
                <a:latin typeface="Menlo" panose="020B0609030804020204" pitchFamily="49" charset="0"/>
              </a:rPr>
              <a:t>- Vorstellung der Teilnehmer (kurze Vorstellungsrunde)</a:t>
            </a:r>
          </a:p>
          <a:p>
            <a:pPr>
              <a:lnSpc>
                <a:spcPts val="1350"/>
              </a:lnSpc>
            </a:pPr>
            <a:r>
              <a:rPr lang="de-DE" sz="1100" b="0" dirty="0">
                <a:solidFill>
                  <a:schemeClr val="tx1"/>
                </a:solidFill>
                <a:effectLst/>
                <a:latin typeface="Menlo" panose="020B0609030804020204" pitchFamily="49" charset="0"/>
              </a:rPr>
              <a:t>- Überblick über die Agenda und Zielsetzung des Workshops</a:t>
            </a:r>
          </a:p>
          <a:p>
            <a:pPr>
              <a:lnSpc>
                <a:spcPts val="1350"/>
              </a:lnSpc>
            </a:pPr>
            <a:br>
              <a:rPr lang="de-DE" sz="1100" b="0" dirty="0">
                <a:solidFill>
                  <a:schemeClr val="tx1"/>
                </a:solidFill>
                <a:effectLst/>
                <a:latin typeface="Menlo" panose="020B0609030804020204" pitchFamily="49" charset="0"/>
              </a:rPr>
            </a:br>
            <a:r>
              <a:rPr lang="de-DE" sz="1100" b="0" dirty="0">
                <a:solidFill>
                  <a:schemeClr val="tx1"/>
                </a:solidFill>
                <a:effectLst/>
                <a:latin typeface="Menlo" panose="020B0609030804020204" pitchFamily="49" charset="0"/>
              </a:rPr>
              <a:t>## </a:t>
            </a:r>
            <a:r>
              <a:rPr lang="de-DE" sz="1100" b="1" dirty="0">
                <a:solidFill>
                  <a:schemeClr val="tx1"/>
                </a:solidFill>
                <a:effectLst/>
                <a:latin typeface="Menlo" panose="020B0609030804020204" pitchFamily="49" charset="0"/>
              </a:rPr>
              <a:t>**2. Vorstellung des Projekts (0:15 - 0:45 Uhr)**</a:t>
            </a:r>
            <a:endParaRPr lang="de-DE" sz="1100" b="0" dirty="0">
              <a:solidFill>
                <a:schemeClr val="tx1"/>
              </a:solidFill>
              <a:effectLst/>
              <a:latin typeface="Menlo" panose="020B0609030804020204" pitchFamily="49" charset="0"/>
            </a:endParaRPr>
          </a:p>
          <a:p>
            <a:pPr>
              <a:lnSpc>
                <a:spcPts val="1350"/>
              </a:lnSpc>
            </a:pPr>
            <a:r>
              <a:rPr lang="de-DE" sz="1100" b="1" dirty="0">
                <a:solidFill>
                  <a:schemeClr val="tx1"/>
                </a:solidFill>
                <a:effectLst/>
                <a:latin typeface="Menlo" panose="020B0609030804020204" pitchFamily="49" charset="0"/>
              </a:rPr>
              <a:t>**Ziel:**</a:t>
            </a:r>
            <a:r>
              <a:rPr lang="de-DE" sz="1100" b="0" dirty="0">
                <a:solidFill>
                  <a:schemeClr val="tx1"/>
                </a:solidFill>
                <a:effectLst/>
                <a:latin typeface="Menlo" panose="020B0609030804020204" pitchFamily="49" charset="0"/>
              </a:rPr>
              <a:t> Klärung des Projektumfangs, der Ziele und Erwartungshaltung.</a:t>
            </a:r>
          </a:p>
          <a:p>
            <a:pPr>
              <a:lnSpc>
                <a:spcPts val="1350"/>
              </a:lnSpc>
            </a:pPr>
            <a:r>
              <a:rPr lang="de-DE" sz="1100" b="0" dirty="0">
                <a:solidFill>
                  <a:schemeClr val="tx1"/>
                </a:solidFill>
                <a:effectLst/>
                <a:latin typeface="Menlo" panose="020B0609030804020204" pitchFamily="49" charset="0"/>
              </a:rPr>
              <a:t>- Hintergrund und Motivation für das Projekt</a:t>
            </a:r>
          </a:p>
          <a:p>
            <a:pPr>
              <a:lnSpc>
                <a:spcPts val="1350"/>
              </a:lnSpc>
            </a:pPr>
            <a:r>
              <a:rPr lang="de-DE" sz="1100" b="0" dirty="0">
                <a:solidFill>
                  <a:schemeClr val="tx1"/>
                </a:solidFill>
                <a:effectLst/>
                <a:latin typeface="Menlo" panose="020B0609030804020204" pitchFamily="49" charset="0"/>
              </a:rPr>
              <a:t>- Zielsetzung und erwarteter Nutzen</a:t>
            </a:r>
          </a:p>
          <a:p>
            <a:pPr>
              <a:lnSpc>
                <a:spcPts val="1350"/>
              </a:lnSpc>
            </a:pPr>
            <a:r>
              <a:rPr lang="de-DE" sz="1100" b="0" dirty="0">
                <a:solidFill>
                  <a:schemeClr val="tx1"/>
                </a:solidFill>
                <a:effectLst/>
                <a:latin typeface="Menlo" panose="020B0609030804020204" pitchFamily="49" charset="0"/>
              </a:rPr>
              <a:t>- Erwartungshaltung der Stakeholder</a:t>
            </a:r>
          </a:p>
          <a:p>
            <a:pPr>
              <a:lnSpc>
                <a:spcPts val="1350"/>
              </a:lnSpc>
            </a:pPr>
            <a:br>
              <a:rPr lang="de-DE" sz="1100" b="0" dirty="0">
                <a:solidFill>
                  <a:schemeClr val="tx1"/>
                </a:solidFill>
                <a:effectLst/>
                <a:latin typeface="Menlo" panose="020B0609030804020204" pitchFamily="49" charset="0"/>
              </a:rPr>
            </a:br>
            <a:r>
              <a:rPr lang="de-DE" sz="1100" b="0" dirty="0">
                <a:solidFill>
                  <a:schemeClr val="tx1"/>
                </a:solidFill>
                <a:effectLst/>
                <a:latin typeface="Menlo" panose="020B0609030804020204" pitchFamily="49" charset="0"/>
              </a:rPr>
              <a:t>## </a:t>
            </a:r>
            <a:r>
              <a:rPr lang="de-DE" sz="1100" b="1" dirty="0">
                <a:solidFill>
                  <a:schemeClr val="tx1"/>
                </a:solidFill>
                <a:effectLst/>
                <a:latin typeface="Menlo" panose="020B0609030804020204" pitchFamily="49" charset="0"/>
              </a:rPr>
              <a:t>**3. Rahmenbedingungen &amp; Organisation (0:45 - 1:15 Uhr)**</a:t>
            </a:r>
            <a:endParaRPr lang="de-DE" sz="1100" b="0" dirty="0">
              <a:solidFill>
                <a:schemeClr val="tx1"/>
              </a:solidFill>
              <a:effectLst/>
              <a:latin typeface="Menlo" panose="020B0609030804020204" pitchFamily="49" charset="0"/>
            </a:endParaRPr>
          </a:p>
          <a:p>
            <a:pPr>
              <a:lnSpc>
                <a:spcPts val="1350"/>
              </a:lnSpc>
            </a:pPr>
            <a:r>
              <a:rPr lang="de-DE" sz="1100" b="1" dirty="0">
                <a:solidFill>
                  <a:schemeClr val="tx1"/>
                </a:solidFill>
                <a:effectLst/>
                <a:latin typeface="Menlo" panose="020B0609030804020204" pitchFamily="49" charset="0"/>
              </a:rPr>
              <a:t>**Ziel:**</a:t>
            </a:r>
            <a:r>
              <a:rPr lang="de-DE" sz="1100" b="0" dirty="0">
                <a:solidFill>
                  <a:schemeClr val="tx1"/>
                </a:solidFill>
                <a:effectLst/>
                <a:latin typeface="Menlo" panose="020B0609030804020204" pitchFamily="49" charset="0"/>
              </a:rPr>
              <a:t> Klärung der organisatorischen Grundlagen des Projekts.</a:t>
            </a:r>
          </a:p>
          <a:p>
            <a:pPr>
              <a:lnSpc>
                <a:spcPts val="1350"/>
              </a:lnSpc>
            </a:pPr>
            <a:r>
              <a:rPr lang="de-DE" sz="1100" b="0" dirty="0">
                <a:solidFill>
                  <a:schemeClr val="tx1"/>
                </a:solidFill>
                <a:effectLst/>
                <a:latin typeface="Menlo" panose="020B0609030804020204" pitchFamily="49" charset="0"/>
              </a:rPr>
              <a:t>- Rollen und Verantwortlichkeiten (Projektteam, Key-User, externe Partner)</a:t>
            </a:r>
          </a:p>
          <a:p>
            <a:pPr>
              <a:lnSpc>
                <a:spcPts val="1350"/>
              </a:lnSpc>
            </a:pPr>
            <a:r>
              <a:rPr lang="de-DE" sz="1100" b="0" dirty="0">
                <a:solidFill>
                  <a:schemeClr val="tx1"/>
                </a:solidFill>
                <a:effectLst/>
                <a:latin typeface="Menlo" panose="020B0609030804020204" pitchFamily="49" charset="0"/>
              </a:rPr>
              <a:t>- Meilensteine und Zeitplan</a:t>
            </a:r>
          </a:p>
          <a:p>
            <a:pPr>
              <a:lnSpc>
                <a:spcPts val="1350"/>
              </a:lnSpc>
            </a:pPr>
            <a:r>
              <a:rPr lang="de-DE" sz="1100" b="0" dirty="0">
                <a:solidFill>
                  <a:schemeClr val="tx1"/>
                </a:solidFill>
                <a:effectLst/>
                <a:latin typeface="Menlo" panose="020B0609030804020204" pitchFamily="49" charset="0"/>
              </a:rPr>
              <a:t>- Kommunikationswege und Meeting-Struktur</a:t>
            </a:r>
          </a:p>
          <a:p>
            <a:pPr>
              <a:lnSpc>
                <a:spcPts val="1350"/>
              </a:lnSpc>
            </a:pPr>
            <a:r>
              <a:rPr lang="de-DE" sz="1100" b="0" dirty="0">
                <a:solidFill>
                  <a:schemeClr val="tx1"/>
                </a:solidFill>
                <a:effectLst/>
                <a:latin typeface="Menlo" panose="020B0609030804020204" pitchFamily="49" charset="0"/>
              </a:rPr>
              <a:t>- Tools und Methoden für das Projektmanagement</a:t>
            </a:r>
          </a:p>
          <a:p>
            <a:pPr>
              <a:lnSpc>
                <a:spcPts val="1350"/>
              </a:lnSpc>
            </a:pPr>
            <a:br>
              <a:rPr lang="de-DE" sz="1100" b="0" dirty="0">
                <a:solidFill>
                  <a:schemeClr val="tx1"/>
                </a:solidFill>
                <a:effectLst/>
                <a:latin typeface="Menlo" panose="020B0609030804020204" pitchFamily="49" charset="0"/>
              </a:rPr>
            </a:br>
            <a:r>
              <a:rPr lang="de-DE" sz="1100" b="1" dirty="0">
                <a:solidFill>
                  <a:schemeClr val="tx1"/>
                </a:solidFill>
                <a:effectLst/>
                <a:latin typeface="Menlo" panose="020B0609030804020204" pitchFamily="49" charset="0"/>
              </a:rPr>
              <a:t>**Pause (1:15 - 1:30 Uhr)**</a:t>
            </a:r>
            <a:endParaRPr lang="de-DE" sz="1100" b="0" dirty="0">
              <a:solidFill>
                <a:schemeClr val="tx1"/>
              </a:solidFill>
              <a:effectLst/>
              <a:latin typeface="Menlo" panose="020B0609030804020204" pitchFamily="49" charset="0"/>
            </a:endParaRPr>
          </a:p>
          <a:p>
            <a:pPr>
              <a:lnSpc>
                <a:spcPts val="1350"/>
              </a:lnSpc>
            </a:pPr>
            <a:br>
              <a:rPr lang="de-DE" sz="1100" b="0" dirty="0">
                <a:solidFill>
                  <a:schemeClr val="tx1"/>
                </a:solidFill>
                <a:effectLst/>
                <a:latin typeface="Menlo" panose="020B0609030804020204" pitchFamily="49" charset="0"/>
              </a:rPr>
            </a:br>
            <a:r>
              <a:rPr lang="de-DE" sz="1100" b="0" dirty="0">
                <a:solidFill>
                  <a:schemeClr val="tx1"/>
                </a:solidFill>
                <a:effectLst/>
                <a:latin typeface="Menlo" panose="020B0609030804020204" pitchFamily="49" charset="0"/>
              </a:rPr>
              <a:t>## </a:t>
            </a:r>
            <a:r>
              <a:rPr lang="de-DE" sz="1100" b="1" dirty="0">
                <a:solidFill>
                  <a:schemeClr val="tx1"/>
                </a:solidFill>
                <a:effectLst/>
                <a:latin typeface="Menlo" panose="020B0609030804020204" pitchFamily="49" charset="0"/>
              </a:rPr>
              <a:t>**4. Technische und funktionale Anforderungen (1:30 - 2:00 Uhr)**</a:t>
            </a:r>
            <a:endParaRPr lang="de-DE" sz="1100" b="0" dirty="0">
              <a:solidFill>
                <a:schemeClr val="tx1"/>
              </a:solidFill>
              <a:effectLst/>
              <a:latin typeface="Menlo" panose="020B0609030804020204" pitchFamily="49" charset="0"/>
            </a:endParaRPr>
          </a:p>
          <a:p>
            <a:pPr>
              <a:lnSpc>
                <a:spcPts val="1350"/>
              </a:lnSpc>
            </a:pPr>
            <a:r>
              <a:rPr lang="de-DE" sz="1100" b="1" dirty="0">
                <a:solidFill>
                  <a:schemeClr val="tx1"/>
                </a:solidFill>
                <a:effectLst/>
                <a:latin typeface="Menlo" panose="020B0609030804020204" pitchFamily="49" charset="0"/>
              </a:rPr>
              <a:t>**Ziel:**</a:t>
            </a:r>
            <a:r>
              <a:rPr lang="de-DE" sz="1100" b="0" dirty="0">
                <a:solidFill>
                  <a:schemeClr val="tx1"/>
                </a:solidFill>
                <a:effectLst/>
                <a:latin typeface="Menlo" panose="020B0609030804020204" pitchFamily="49" charset="0"/>
              </a:rPr>
              <a:t> Erste Abstimmung der technischen und geschäftlichen Anforderungen.</a:t>
            </a:r>
          </a:p>
          <a:p>
            <a:pPr>
              <a:lnSpc>
                <a:spcPts val="1350"/>
              </a:lnSpc>
            </a:pPr>
            <a:r>
              <a:rPr lang="de-DE" sz="1100" b="0" dirty="0">
                <a:solidFill>
                  <a:schemeClr val="tx1"/>
                </a:solidFill>
                <a:effectLst/>
                <a:latin typeface="Menlo" panose="020B0609030804020204" pitchFamily="49" charset="0"/>
              </a:rPr>
              <a:t>- Überblick über die relevanten Module (z.B. DefTax </a:t>
            </a:r>
            <a:r>
              <a:rPr lang="de-DE" sz="1100" b="0" dirty="0" err="1">
                <a:solidFill>
                  <a:schemeClr val="tx1"/>
                </a:solidFill>
                <a:effectLst/>
                <a:latin typeface="Menlo" panose="020B0609030804020204" pitchFamily="49" charset="0"/>
              </a:rPr>
              <a:t>CbCR</a:t>
            </a:r>
            <a:r>
              <a:rPr lang="de-DE" sz="1100" b="0" dirty="0">
                <a:solidFill>
                  <a:schemeClr val="tx1"/>
                </a:solidFill>
                <a:effectLst/>
                <a:latin typeface="Menlo" panose="020B0609030804020204" pitchFamily="49" charset="0"/>
              </a:rPr>
              <a:t>/Pillar 2, E-Bilanz)</a:t>
            </a:r>
          </a:p>
          <a:p>
            <a:pPr>
              <a:lnSpc>
                <a:spcPts val="1350"/>
              </a:lnSpc>
            </a:pPr>
            <a:r>
              <a:rPr lang="de-DE" sz="1100" b="0" dirty="0">
                <a:solidFill>
                  <a:schemeClr val="tx1"/>
                </a:solidFill>
                <a:effectLst/>
                <a:latin typeface="Menlo" panose="020B0609030804020204" pitchFamily="49" charset="0"/>
              </a:rPr>
              <a:t>- Abhängigkeiten zu bestehenden Systemen (z.B. SAP FI, S/4HANA)</a:t>
            </a:r>
          </a:p>
          <a:p>
            <a:pPr>
              <a:lnSpc>
                <a:spcPts val="1350"/>
              </a:lnSpc>
            </a:pPr>
            <a:r>
              <a:rPr lang="de-DE" sz="1100" b="0" dirty="0">
                <a:solidFill>
                  <a:schemeClr val="tx1"/>
                </a:solidFill>
                <a:effectLst/>
                <a:latin typeface="Menlo" panose="020B0609030804020204" pitchFamily="49" charset="0"/>
              </a:rPr>
              <a:t>- Schnittstellen und Integrationsanforderungen</a:t>
            </a:r>
          </a:p>
          <a:p>
            <a:pPr>
              <a:lnSpc>
                <a:spcPts val="1350"/>
              </a:lnSpc>
            </a:pPr>
            <a:r>
              <a:rPr lang="de-DE" sz="1100" b="0" dirty="0">
                <a:solidFill>
                  <a:schemeClr val="tx1"/>
                </a:solidFill>
                <a:effectLst/>
                <a:latin typeface="Menlo" panose="020B0609030804020204" pitchFamily="49" charset="0"/>
              </a:rPr>
              <a:t>- Erste Diskussion zu Herausforderungen und Risiken</a:t>
            </a:r>
          </a:p>
          <a:p>
            <a:pPr>
              <a:spcBef>
                <a:spcPts val="600"/>
              </a:spcBef>
              <a:buSzPct val="100000"/>
            </a:pPr>
            <a:endParaRPr lang="de-DE" dirty="0">
              <a:solidFill>
                <a:srgbClr val="313131"/>
              </a:solidFill>
            </a:endParaRPr>
          </a:p>
        </p:txBody>
      </p:sp>
    </p:spTree>
    <p:extLst>
      <p:ext uri="{BB962C8B-B14F-4D97-AF65-F5344CB8AC3E}">
        <p14:creationId xmlns:p14="http://schemas.microsoft.com/office/powerpoint/2010/main" val="3109707532"/>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748E8A-39CF-9181-434D-B8B5C8EC5FE4}"/>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63C3DC55-80F5-9AB9-E599-06BE7B964C8A}"/>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0486CE44-8606-3B57-4AC2-A3A3E4A6A765}"/>
              </a:ext>
            </a:extLst>
          </p:cNvPr>
          <p:cNvSpPr>
            <a:spLocks noGrp="1"/>
          </p:cNvSpPr>
          <p:nvPr>
            <p:ph type="body" sz="quarter" idx="13"/>
          </p:nvPr>
        </p:nvSpPr>
        <p:spPr/>
        <p:txBody>
          <a:bodyPr/>
          <a:lstStyle/>
          <a:p>
            <a:pPr>
              <a:lnSpc>
                <a:spcPts val="1350"/>
              </a:lnSpc>
            </a:pPr>
            <a:endParaRPr lang="de-DE" sz="1200" b="0" dirty="0">
              <a:solidFill>
                <a:schemeClr val="tx1"/>
              </a:solidFill>
              <a:effectLst/>
              <a:latin typeface="Menlo" panose="020B0609030804020204" pitchFamily="49" charset="0"/>
            </a:endParaRPr>
          </a:p>
        </p:txBody>
      </p:sp>
      <p:sp>
        <p:nvSpPr>
          <p:cNvPr id="3" name="Titel 2">
            <a:extLst>
              <a:ext uri="{FF2B5EF4-FFF2-40B4-BE49-F238E27FC236}">
                <a16:creationId xmlns:a16="http://schemas.microsoft.com/office/drawing/2014/main" id="{70C695F0-E71F-2F0E-B2C0-8293AB463F5A}"/>
              </a:ext>
            </a:extLst>
          </p:cNvPr>
          <p:cNvSpPr>
            <a:spLocks noGrp="1"/>
          </p:cNvSpPr>
          <p:nvPr>
            <p:ph type="title"/>
          </p:nvPr>
        </p:nvSpPr>
        <p:spPr/>
        <p:txBody>
          <a:bodyPr/>
          <a:lstStyle/>
          <a:p>
            <a:endParaRPr lang="de-DE" dirty="0"/>
          </a:p>
        </p:txBody>
      </p:sp>
      <p:sp>
        <p:nvSpPr>
          <p:cNvPr id="2" name="Textfeld 1">
            <a:extLst>
              <a:ext uri="{FF2B5EF4-FFF2-40B4-BE49-F238E27FC236}">
                <a16:creationId xmlns:a16="http://schemas.microsoft.com/office/drawing/2014/main" id="{DE4E4595-9A6B-E2F5-2B30-3A3684533169}"/>
              </a:ext>
            </a:extLst>
          </p:cNvPr>
          <p:cNvSpPr txBox="1"/>
          <p:nvPr/>
        </p:nvSpPr>
        <p:spPr>
          <a:xfrm>
            <a:off x="984737" y="1919235"/>
            <a:ext cx="10580915" cy="2964914"/>
          </a:xfrm>
          <a:prstGeom prst="rect">
            <a:avLst/>
          </a:prstGeom>
          <a:noFill/>
        </p:spPr>
        <p:txBody>
          <a:bodyPr wrap="square" lIns="0" tIns="0" rIns="0" bIns="0" rtlCol="0">
            <a:spAutoFit/>
          </a:bodyPr>
          <a:lstStyle/>
          <a:p>
            <a:pPr>
              <a:lnSpc>
                <a:spcPts val="1350"/>
              </a:lnSpc>
            </a:pPr>
            <a:br>
              <a:rPr lang="de-DE" sz="1800" b="0" dirty="0">
                <a:solidFill>
                  <a:schemeClr val="tx1"/>
                </a:solidFill>
                <a:effectLst/>
                <a:latin typeface="Menlo" panose="020B0609030804020204" pitchFamily="49" charset="0"/>
              </a:rPr>
            </a:br>
            <a:r>
              <a:rPr lang="de-DE" sz="1200" b="0" dirty="0">
                <a:solidFill>
                  <a:schemeClr val="tx1"/>
                </a:solidFill>
                <a:effectLst/>
                <a:latin typeface="Menlo" panose="020B0609030804020204" pitchFamily="49" charset="0"/>
              </a:rPr>
              <a:t>## </a:t>
            </a:r>
            <a:r>
              <a:rPr lang="de-DE" sz="1200" b="1" dirty="0">
                <a:solidFill>
                  <a:schemeClr val="tx1"/>
                </a:solidFill>
                <a:effectLst/>
                <a:latin typeface="Menlo" panose="020B0609030804020204" pitchFamily="49" charset="0"/>
              </a:rPr>
              <a:t>**5. Erwartungsmanagement &amp; Herausforderungen (2:00 - 2:30 Uhr)**</a:t>
            </a:r>
            <a:endParaRPr lang="de-DE" sz="1200" b="0" dirty="0">
              <a:solidFill>
                <a:schemeClr val="tx1"/>
              </a:solidFill>
              <a:effectLst/>
              <a:latin typeface="Menlo" panose="020B0609030804020204" pitchFamily="49" charset="0"/>
            </a:endParaRPr>
          </a:p>
          <a:p>
            <a:pPr>
              <a:lnSpc>
                <a:spcPts val="1350"/>
              </a:lnSpc>
            </a:pPr>
            <a:r>
              <a:rPr lang="de-DE" sz="1200" b="1" dirty="0">
                <a:solidFill>
                  <a:schemeClr val="tx1"/>
                </a:solidFill>
                <a:effectLst/>
                <a:latin typeface="Menlo" panose="020B0609030804020204" pitchFamily="49" charset="0"/>
              </a:rPr>
              <a:t>**Ziel:**</a:t>
            </a:r>
            <a:r>
              <a:rPr lang="de-DE" sz="1200" b="0" dirty="0">
                <a:solidFill>
                  <a:schemeClr val="tx1"/>
                </a:solidFill>
                <a:effectLst/>
                <a:latin typeface="Menlo" panose="020B0609030804020204" pitchFamily="49" charset="0"/>
              </a:rPr>
              <a:t> Identifikation möglicher Risiken und Erwartungen an das Projekt.</a:t>
            </a:r>
          </a:p>
          <a:p>
            <a:pPr>
              <a:lnSpc>
                <a:spcPts val="1350"/>
              </a:lnSpc>
            </a:pPr>
            <a:r>
              <a:rPr lang="de-DE" sz="1200" b="0" dirty="0">
                <a:solidFill>
                  <a:schemeClr val="tx1"/>
                </a:solidFill>
                <a:effectLst/>
                <a:latin typeface="Menlo" panose="020B0609030804020204" pitchFamily="49" charset="0"/>
              </a:rPr>
              <a:t>- Was sind die größten Herausforderungen?</a:t>
            </a:r>
          </a:p>
          <a:p>
            <a:pPr>
              <a:lnSpc>
                <a:spcPts val="1350"/>
              </a:lnSpc>
            </a:pPr>
            <a:r>
              <a:rPr lang="de-DE" sz="1200" b="0" dirty="0">
                <a:solidFill>
                  <a:schemeClr val="tx1"/>
                </a:solidFill>
                <a:effectLst/>
                <a:latin typeface="Menlo" panose="020B0609030804020204" pitchFamily="49" charset="0"/>
              </a:rPr>
              <a:t>- Welche offenen Fragen gibt es bereits?</a:t>
            </a:r>
          </a:p>
          <a:p>
            <a:pPr>
              <a:lnSpc>
                <a:spcPts val="1350"/>
              </a:lnSpc>
            </a:pPr>
            <a:r>
              <a:rPr lang="de-DE" sz="1200" b="0" dirty="0">
                <a:solidFill>
                  <a:schemeClr val="tx1"/>
                </a:solidFill>
                <a:effectLst/>
                <a:latin typeface="Menlo" panose="020B0609030804020204" pitchFamily="49" charset="0"/>
              </a:rPr>
              <a:t>- Sammlung von Risiken und möglichen Lösungsansätzen</a:t>
            </a:r>
          </a:p>
          <a:p>
            <a:pPr>
              <a:lnSpc>
                <a:spcPts val="1350"/>
              </a:lnSpc>
            </a:pPr>
            <a:br>
              <a:rPr lang="de-DE" sz="1200" b="0" dirty="0">
                <a:solidFill>
                  <a:schemeClr val="tx1"/>
                </a:solidFill>
                <a:effectLst/>
                <a:latin typeface="Menlo" panose="020B0609030804020204" pitchFamily="49" charset="0"/>
              </a:rPr>
            </a:br>
            <a:r>
              <a:rPr lang="de-DE" sz="1200" b="0" dirty="0">
                <a:solidFill>
                  <a:schemeClr val="tx1"/>
                </a:solidFill>
                <a:effectLst/>
                <a:latin typeface="Menlo" panose="020B0609030804020204" pitchFamily="49" charset="0"/>
              </a:rPr>
              <a:t>## </a:t>
            </a:r>
            <a:r>
              <a:rPr lang="de-DE" sz="1200" b="1" dirty="0">
                <a:solidFill>
                  <a:schemeClr val="tx1"/>
                </a:solidFill>
                <a:effectLst/>
                <a:latin typeface="Menlo" panose="020B0609030804020204" pitchFamily="49" charset="0"/>
              </a:rPr>
              <a:t>**6. Nächste Schritte &amp; Abschluss (2:30 - 3:00 Uhr)**</a:t>
            </a:r>
            <a:endParaRPr lang="de-DE" sz="1200" b="0" dirty="0">
              <a:solidFill>
                <a:schemeClr val="tx1"/>
              </a:solidFill>
              <a:effectLst/>
              <a:latin typeface="Menlo" panose="020B0609030804020204" pitchFamily="49" charset="0"/>
            </a:endParaRPr>
          </a:p>
          <a:p>
            <a:pPr>
              <a:lnSpc>
                <a:spcPts val="1350"/>
              </a:lnSpc>
            </a:pPr>
            <a:r>
              <a:rPr lang="de-DE" sz="1200" b="1" dirty="0">
                <a:solidFill>
                  <a:schemeClr val="tx1"/>
                </a:solidFill>
                <a:effectLst/>
                <a:latin typeface="Menlo" panose="020B0609030804020204" pitchFamily="49" charset="0"/>
              </a:rPr>
              <a:t>**Ziel:**</a:t>
            </a:r>
            <a:r>
              <a:rPr lang="de-DE" sz="1200" b="0" dirty="0">
                <a:solidFill>
                  <a:schemeClr val="tx1"/>
                </a:solidFill>
                <a:effectLst/>
                <a:latin typeface="Menlo" panose="020B0609030804020204" pitchFamily="49" charset="0"/>
              </a:rPr>
              <a:t> Klärung der nächsten Schritte und Abschluss des Workshops.</a:t>
            </a:r>
          </a:p>
          <a:p>
            <a:pPr>
              <a:lnSpc>
                <a:spcPts val="1350"/>
              </a:lnSpc>
            </a:pPr>
            <a:r>
              <a:rPr lang="de-DE" sz="1200" b="0" dirty="0">
                <a:solidFill>
                  <a:schemeClr val="tx1"/>
                </a:solidFill>
                <a:effectLst/>
                <a:latin typeface="Menlo" panose="020B0609030804020204" pitchFamily="49" charset="0"/>
              </a:rPr>
              <a:t>- Festlegung der kurzfristigen Aufgaben</a:t>
            </a:r>
          </a:p>
          <a:p>
            <a:pPr>
              <a:lnSpc>
                <a:spcPts val="1350"/>
              </a:lnSpc>
            </a:pPr>
            <a:r>
              <a:rPr lang="de-DE" sz="1200" b="0" dirty="0">
                <a:solidFill>
                  <a:schemeClr val="tx1"/>
                </a:solidFill>
                <a:effectLst/>
                <a:latin typeface="Menlo" panose="020B0609030804020204" pitchFamily="49" charset="0"/>
              </a:rPr>
              <a:t>- Vereinbarung über nächste Meetings</a:t>
            </a:r>
          </a:p>
          <a:p>
            <a:pPr>
              <a:lnSpc>
                <a:spcPts val="1350"/>
              </a:lnSpc>
            </a:pPr>
            <a:r>
              <a:rPr lang="de-DE" sz="1200" b="0" dirty="0">
                <a:solidFill>
                  <a:schemeClr val="tx1"/>
                </a:solidFill>
                <a:effectLst/>
                <a:latin typeface="Menlo" panose="020B0609030804020204" pitchFamily="49" charset="0"/>
              </a:rPr>
              <a:t>- Feedbackrunde zum Workshop</a:t>
            </a:r>
          </a:p>
          <a:p>
            <a:pPr>
              <a:lnSpc>
                <a:spcPts val="1350"/>
              </a:lnSpc>
            </a:pPr>
            <a:r>
              <a:rPr lang="de-DE" sz="1200" b="0" dirty="0">
                <a:solidFill>
                  <a:schemeClr val="tx1"/>
                </a:solidFill>
                <a:effectLst/>
                <a:latin typeface="Menlo" panose="020B0609030804020204" pitchFamily="49" charset="0"/>
              </a:rPr>
              <a:t>- Offene Fragerunde und Verabschiedung</a:t>
            </a:r>
          </a:p>
          <a:p>
            <a:endParaRPr lang="de-DE" dirty="0"/>
          </a:p>
          <a:p>
            <a:pPr>
              <a:spcBef>
                <a:spcPts val="600"/>
              </a:spcBef>
              <a:buSzPct val="100000"/>
            </a:pPr>
            <a:endParaRPr lang="de-DE" dirty="0">
              <a:solidFill>
                <a:srgbClr val="313131"/>
              </a:solidFill>
            </a:endParaRPr>
          </a:p>
        </p:txBody>
      </p:sp>
    </p:spTree>
    <p:extLst>
      <p:ext uri="{BB962C8B-B14F-4D97-AF65-F5344CB8AC3E}">
        <p14:creationId xmlns:p14="http://schemas.microsoft.com/office/powerpoint/2010/main" val="1531717815"/>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177574141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t>Unsere Themen für heute</a:t>
            </a:r>
          </a:p>
          <a:p>
            <a:endParaRPr lang="de-DE" dirty="0">
              <a:latin typeface="Menlo" panose="020B0609030804020204" pitchFamily="49" charset="0"/>
            </a:endParaRP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a:lstStyle/>
          <a:p>
            <a:r>
              <a:rPr lang="de-DE" sz="2400" b="1" dirty="0">
                <a:solidFill>
                  <a:schemeClr val="tx1"/>
                </a:solidFill>
                <a:effectLst/>
              </a:rPr>
              <a:t>Agenda</a:t>
            </a: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pPr marL="228600" indent="-228600">
              <a:lnSpc>
                <a:spcPts val="1350"/>
              </a:lnSpc>
              <a:buAutoNum type="arabicPeriod"/>
            </a:pPr>
            <a:r>
              <a:rPr lang="de-DE" sz="1600" b="1" dirty="0">
                <a:solidFill>
                  <a:schemeClr val="tx1"/>
                </a:solidFill>
                <a:effectLst/>
                <a:latin typeface="+mj-lt"/>
              </a:rPr>
              <a:t>Begrüßung &amp; Einführung (0:00 - 0:15 Uhr)</a:t>
            </a:r>
          </a:p>
          <a:p>
            <a:pPr marL="228600" indent="-228600">
              <a:lnSpc>
                <a:spcPts val="1350"/>
              </a:lnSpc>
              <a:buAutoNum type="arabicPeriod"/>
            </a:pPr>
            <a:r>
              <a:rPr lang="de-DE" sz="1600" b="1" dirty="0">
                <a:solidFill>
                  <a:schemeClr val="tx1"/>
                </a:solidFill>
                <a:effectLst/>
                <a:latin typeface="+mj-lt"/>
              </a:rPr>
              <a:t>Vorstellung des Projekts (0:15 - 0:45 Uhr)</a:t>
            </a:r>
          </a:p>
          <a:p>
            <a:pPr marL="228600" indent="-228600">
              <a:lnSpc>
                <a:spcPts val="1350"/>
              </a:lnSpc>
              <a:buAutoNum type="arabicPeriod"/>
            </a:pPr>
            <a:r>
              <a:rPr lang="de-DE" sz="1600" b="1" dirty="0">
                <a:solidFill>
                  <a:schemeClr val="tx1"/>
                </a:solidFill>
                <a:effectLst/>
                <a:latin typeface="+mj-lt"/>
              </a:rPr>
              <a:t>Rahmenbedingungen &amp; Organisation (0:45 - 1:15 Uhr)</a:t>
            </a:r>
          </a:p>
          <a:p>
            <a:pPr marL="228600" indent="-228600">
              <a:lnSpc>
                <a:spcPts val="1350"/>
              </a:lnSpc>
              <a:buFontTx/>
              <a:buAutoNum type="arabicPeriod"/>
            </a:pPr>
            <a:r>
              <a:rPr lang="de-DE" sz="1600" b="1" dirty="0">
                <a:latin typeface="+mj-lt"/>
              </a:rPr>
              <a:t>Pause </a:t>
            </a:r>
            <a:r>
              <a:rPr lang="de-DE" sz="1600" b="1" dirty="0">
                <a:solidFill>
                  <a:schemeClr val="tx1"/>
                </a:solidFill>
                <a:effectLst/>
                <a:latin typeface="+mj-lt"/>
              </a:rPr>
              <a:t>(1:15 - 1:30 Uhr)</a:t>
            </a:r>
          </a:p>
          <a:p>
            <a:pPr marL="228600" indent="-228600">
              <a:lnSpc>
                <a:spcPts val="1350"/>
              </a:lnSpc>
              <a:buAutoNum type="arabicPeriod"/>
            </a:pPr>
            <a:r>
              <a:rPr lang="de-DE" sz="1600" b="1" dirty="0">
                <a:solidFill>
                  <a:schemeClr val="tx1"/>
                </a:solidFill>
                <a:effectLst/>
                <a:latin typeface="+mj-lt"/>
              </a:rPr>
              <a:t>Technische und funktionale Anforderungen (1:30 - 2:00 Uhr)</a:t>
            </a:r>
          </a:p>
          <a:p>
            <a:pPr marL="228600" indent="-228600">
              <a:lnSpc>
                <a:spcPts val="1350"/>
              </a:lnSpc>
              <a:buAutoNum type="arabicPeriod"/>
            </a:pPr>
            <a:r>
              <a:rPr lang="de-DE" sz="1600" b="1" dirty="0">
                <a:solidFill>
                  <a:schemeClr val="tx1"/>
                </a:solidFill>
                <a:effectLst/>
                <a:latin typeface="+mj-lt"/>
              </a:rPr>
              <a:t>Nächste Schritte &amp; Abschluss (2:30 - 3:00 Uhr)</a:t>
            </a:r>
          </a:p>
          <a:p>
            <a:pPr marL="228600" indent="-228600">
              <a:lnSpc>
                <a:spcPts val="1350"/>
              </a:lnSpc>
              <a:buAutoNum type="arabicPeriod"/>
            </a:pPr>
            <a:endParaRPr lang="de-DE" dirty="0"/>
          </a:p>
        </p:txBody>
      </p:sp>
    </p:spTree>
    <p:extLst>
      <p:ext uri="{BB962C8B-B14F-4D97-AF65-F5344CB8AC3E}">
        <p14:creationId xmlns:p14="http://schemas.microsoft.com/office/powerpoint/2010/main" val="1057682738"/>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1FA61B-6692-D99A-E737-5C17EEF6AC14}"/>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9F18C4E-B691-EF6D-B793-1FFB8E9344A1}"/>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4C2C537B-094E-B605-2EC6-50C6B495E675}"/>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Vorstellung der Teilnehmer und des Workshop-Ziels.</a:t>
            </a:r>
          </a:p>
          <a:p>
            <a:endParaRPr lang="de-DE" dirty="0">
              <a:latin typeface="+mj-lt"/>
            </a:endParaRPr>
          </a:p>
        </p:txBody>
      </p:sp>
      <p:sp>
        <p:nvSpPr>
          <p:cNvPr id="2" name="Titel 1">
            <a:extLst>
              <a:ext uri="{FF2B5EF4-FFF2-40B4-BE49-F238E27FC236}">
                <a16:creationId xmlns:a16="http://schemas.microsoft.com/office/drawing/2014/main" id="{89976F39-8873-75FC-F389-3CDF4F1A1A0C}"/>
              </a:ext>
            </a:extLst>
          </p:cNvPr>
          <p:cNvSpPr>
            <a:spLocks noGrp="1"/>
          </p:cNvSpPr>
          <p:nvPr>
            <p:ph type="title"/>
          </p:nvPr>
        </p:nvSpPr>
        <p:spPr/>
        <p:txBody>
          <a:bodyPr/>
          <a:lstStyle/>
          <a:p>
            <a:r>
              <a:rPr lang="de-DE" sz="2400" b="1" dirty="0">
                <a:solidFill>
                  <a:schemeClr val="tx1"/>
                </a:solidFill>
                <a:effectLst/>
              </a:rPr>
              <a:t>1. Begrüßung &amp; Einführung (0:00 - 0:15 Uhr)</a:t>
            </a:r>
            <a:endParaRPr lang="de-DE" dirty="0"/>
          </a:p>
        </p:txBody>
      </p:sp>
      <p:sp>
        <p:nvSpPr>
          <p:cNvPr id="6" name="Inhaltsplatzhalter 5">
            <a:extLst>
              <a:ext uri="{FF2B5EF4-FFF2-40B4-BE49-F238E27FC236}">
                <a16:creationId xmlns:a16="http://schemas.microsoft.com/office/drawing/2014/main" id="{18779AE4-2F4F-B5D4-B79E-6233A512DAD9}"/>
              </a:ext>
            </a:extLst>
          </p:cNvPr>
          <p:cNvSpPr>
            <a:spLocks noGrp="1"/>
          </p:cNvSpPr>
          <p:nvPr>
            <p:ph idx="1"/>
          </p:nvPr>
        </p:nvSpPr>
        <p:spPr/>
        <p:txBody>
          <a:bodyPr/>
          <a:lstStyle/>
          <a:p>
            <a:r>
              <a:rPr lang="de-DE" b="1" dirty="0">
                <a:latin typeface="+mj-lt"/>
              </a:rPr>
              <a:t>Willkommen zum Kick-Off Workshop</a:t>
            </a:r>
          </a:p>
          <a:p>
            <a:r>
              <a:rPr lang="de-DE" b="1" dirty="0">
                <a:latin typeface="+mj-lt"/>
              </a:rPr>
              <a:t>Projekt: Implementierung von DefTax</a:t>
            </a:r>
            <a:br>
              <a:rPr lang="de-DE" dirty="0">
                <a:latin typeface="+mj-lt"/>
              </a:rPr>
            </a:br>
            <a:r>
              <a:rPr lang="de-DE" dirty="0">
                <a:latin typeface="+mj-lt"/>
              </a:rPr>
              <a:t>📅 Datum: [Einfügen]</a:t>
            </a:r>
            <a:br>
              <a:rPr lang="de-DE" dirty="0">
                <a:latin typeface="+mj-lt"/>
              </a:rPr>
            </a:br>
            <a:r>
              <a:rPr lang="de-DE" dirty="0">
                <a:latin typeface="+mj-lt"/>
              </a:rPr>
              <a:t>📍 Ort: [Einfügen]</a:t>
            </a:r>
          </a:p>
          <a:p>
            <a:r>
              <a:rPr lang="de-DE" b="1" dirty="0">
                <a:latin typeface="+mj-lt"/>
              </a:rPr>
              <a:t>Agenda des Workshops</a:t>
            </a:r>
          </a:p>
          <a:p>
            <a:r>
              <a:rPr lang="de-DE" dirty="0">
                <a:latin typeface="+mj-lt"/>
              </a:rPr>
              <a:t>✅ Begrüßung &amp; Vorstellung der Teilnehmer</a:t>
            </a:r>
            <a:br>
              <a:rPr lang="de-DE" dirty="0">
                <a:latin typeface="+mj-lt"/>
              </a:rPr>
            </a:br>
            <a:r>
              <a:rPr lang="de-DE" dirty="0">
                <a:latin typeface="+mj-lt"/>
              </a:rPr>
              <a:t>✅ Überblick über Projektziele und Erwartungen</a:t>
            </a:r>
            <a:br>
              <a:rPr lang="de-DE" dirty="0">
                <a:latin typeface="+mj-lt"/>
              </a:rPr>
            </a:br>
            <a:r>
              <a:rPr lang="de-DE" dirty="0">
                <a:latin typeface="+mj-lt"/>
              </a:rPr>
              <a:t>✅ Rahmenbedingungen &amp; Organisation</a:t>
            </a:r>
            <a:br>
              <a:rPr lang="de-DE" dirty="0">
                <a:latin typeface="+mj-lt"/>
              </a:rPr>
            </a:br>
            <a:r>
              <a:rPr lang="de-DE" dirty="0">
                <a:latin typeface="+mj-lt"/>
              </a:rPr>
              <a:t>✅ Technische und funktionale Anforderungen</a:t>
            </a:r>
            <a:br>
              <a:rPr lang="de-DE" dirty="0">
                <a:latin typeface="+mj-lt"/>
              </a:rPr>
            </a:br>
            <a:r>
              <a:rPr lang="de-DE" dirty="0">
                <a:latin typeface="+mj-lt"/>
              </a:rPr>
              <a:t>✅ Herausforderungen &amp; Erwartungsmanagement</a:t>
            </a:r>
            <a:br>
              <a:rPr lang="de-DE" dirty="0">
                <a:latin typeface="+mj-lt"/>
              </a:rPr>
            </a:br>
            <a:r>
              <a:rPr lang="de-DE" dirty="0">
                <a:latin typeface="+mj-lt"/>
              </a:rPr>
              <a:t>✅ Nächste Schritte &amp; Abschluss</a:t>
            </a:r>
          </a:p>
          <a:p>
            <a:r>
              <a:rPr lang="de-DE" b="1" dirty="0">
                <a:latin typeface="+mj-lt"/>
              </a:rPr>
              <a:t>Ziel der Sitzung:</a:t>
            </a:r>
          </a:p>
          <a:p>
            <a:pPr>
              <a:buFont typeface="Arial" panose="020B0604020202020204" pitchFamily="34" charset="0"/>
              <a:buChar char="•"/>
            </a:pPr>
            <a:r>
              <a:rPr lang="de-DE" dirty="0">
                <a:latin typeface="+mj-lt"/>
              </a:rPr>
              <a:t>Gemeinsames Verständnis für das Projekt schaffen</a:t>
            </a:r>
          </a:p>
          <a:p>
            <a:pPr>
              <a:buFont typeface="Arial" panose="020B0604020202020204" pitchFamily="34" charset="0"/>
              <a:buChar char="•"/>
            </a:pPr>
            <a:r>
              <a:rPr lang="de-DE" dirty="0">
                <a:latin typeface="+mj-lt"/>
              </a:rPr>
              <a:t>Erwartungshaltungen der Stakeholder abstimmen</a:t>
            </a:r>
          </a:p>
          <a:p>
            <a:pPr>
              <a:buFont typeface="Arial" panose="020B0604020202020204" pitchFamily="34" charset="0"/>
              <a:buChar char="•"/>
            </a:pPr>
            <a:r>
              <a:rPr lang="de-DE" dirty="0">
                <a:latin typeface="+mj-lt"/>
              </a:rPr>
              <a:t>Organisatorische Grundlagen klären</a:t>
            </a:r>
          </a:p>
          <a:p>
            <a:r>
              <a:rPr lang="de-DE" dirty="0">
                <a:latin typeface="+mj-lt"/>
              </a:rPr>
              <a:t>🔹 </a:t>
            </a:r>
            <a:r>
              <a:rPr lang="de-DE" b="1" dirty="0">
                <a:latin typeface="+mj-lt"/>
              </a:rPr>
              <a:t>Ihr Input ist wichtig!</a:t>
            </a:r>
            <a:r>
              <a:rPr lang="de-DE" dirty="0">
                <a:latin typeface="+mj-lt"/>
              </a:rPr>
              <a:t> Bitte bringen Sie Ihre Fragen und Anregungen aktiv ein.</a:t>
            </a:r>
          </a:p>
          <a:p>
            <a:r>
              <a:rPr lang="de-DE" dirty="0">
                <a:latin typeface="+mj-lt"/>
              </a:rPr>
              <a:t>Falls du ein bestimmtes Layout oder Design bevorzugst, passe ich den Text gerne weiter an! 😊</a:t>
            </a:r>
          </a:p>
          <a:p>
            <a:endParaRPr lang="de-DE" dirty="0">
              <a:latin typeface="+mj-lt"/>
            </a:endParaRPr>
          </a:p>
        </p:txBody>
      </p:sp>
    </p:spTree>
    <p:extLst>
      <p:ext uri="{BB962C8B-B14F-4D97-AF65-F5344CB8AC3E}">
        <p14:creationId xmlns:p14="http://schemas.microsoft.com/office/powerpoint/2010/main" val="1853385354"/>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CD0DDB-DDD7-BC65-F410-D213249FC5DE}"/>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C5899ABC-ABE2-3D84-95B1-A5908EA7BD2F}"/>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15942403-508E-DF37-1A30-CCFE0DFAC567}"/>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Klärung des Projektumfangs, der Ziele und Erwartungshaltung.</a:t>
            </a:r>
          </a:p>
        </p:txBody>
      </p:sp>
      <p:sp>
        <p:nvSpPr>
          <p:cNvPr id="2" name="Titel 1">
            <a:extLst>
              <a:ext uri="{FF2B5EF4-FFF2-40B4-BE49-F238E27FC236}">
                <a16:creationId xmlns:a16="http://schemas.microsoft.com/office/drawing/2014/main" id="{05326192-7C65-C99C-5067-F137C35D9375}"/>
              </a:ext>
            </a:extLst>
          </p:cNvPr>
          <p:cNvSpPr>
            <a:spLocks noGrp="1"/>
          </p:cNvSpPr>
          <p:nvPr>
            <p:ph type="title"/>
          </p:nvPr>
        </p:nvSpPr>
        <p:spPr/>
        <p:txBody>
          <a:bodyPr/>
          <a:lstStyle/>
          <a:p>
            <a:r>
              <a:rPr lang="de-DE" sz="2400" b="1" dirty="0">
                <a:solidFill>
                  <a:schemeClr val="tx1"/>
                </a:solidFill>
                <a:effectLst/>
              </a:rPr>
              <a:t>2. Vorstellung des Projekts (0:15 - 0:45 Uhr)</a:t>
            </a:r>
            <a:endParaRPr lang="de-DE" dirty="0"/>
          </a:p>
        </p:txBody>
      </p:sp>
      <p:sp>
        <p:nvSpPr>
          <p:cNvPr id="6" name="Inhaltsplatzhalter 5">
            <a:extLst>
              <a:ext uri="{FF2B5EF4-FFF2-40B4-BE49-F238E27FC236}">
                <a16:creationId xmlns:a16="http://schemas.microsoft.com/office/drawing/2014/main" id="{BE6484A2-053B-DBD8-4F70-8A0881350522}"/>
              </a:ext>
            </a:extLst>
          </p:cNvPr>
          <p:cNvSpPr>
            <a:spLocks noGrp="1"/>
          </p:cNvSpPr>
          <p:nvPr>
            <p:ph idx="1"/>
          </p:nvPr>
        </p:nvSpPr>
        <p:spPr/>
        <p:txBody>
          <a:bodyPr/>
          <a:lstStyle/>
          <a:p>
            <a:r>
              <a:rPr lang="de-DE" b="1" dirty="0">
                <a:latin typeface="+mj-lt"/>
              </a:rPr>
              <a:t>Projektvorstellung: Implementierung von DefTax</a:t>
            </a:r>
          </a:p>
          <a:p>
            <a:r>
              <a:rPr lang="de-DE" b="1" dirty="0">
                <a:latin typeface="+mj-lt"/>
              </a:rPr>
              <a:t>📌 Hintergrund &amp; Motivation</a:t>
            </a:r>
          </a:p>
          <a:p>
            <a:pPr>
              <a:buFont typeface="Arial" panose="020B0604020202020204" pitchFamily="34" charset="0"/>
              <a:buChar char="•"/>
            </a:pPr>
            <a:r>
              <a:rPr lang="de-DE" dirty="0">
                <a:latin typeface="+mj-lt"/>
              </a:rPr>
              <a:t>Steigende regulatorische Anforderungen im Bereich Steuer-Compliance</a:t>
            </a:r>
          </a:p>
          <a:p>
            <a:pPr>
              <a:buFont typeface="Arial" panose="020B0604020202020204" pitchFamily="34" charset="0"/>
              <a:buChar char="•"/>
            </a:pPr>
            <a:r>
              <a:rPr lang="de-DE" dirty="0">
                <a:latin typeface="+mj-lt"/>
              </a:rPr>
              <a:t>Einführung der </a:t>
            </a:r>
            <a:r>
              <a:rPr lang="de-DE" b="1" dirty="0">
                <a:latin typeface="+mj-lt"/>
              </a:rPr>
              <a:t>DefTax </a:t>
            </a:r>
            <a:r>
              <a:rPr lang="de-DE" b="1" dirty="0" err="1">
                <a:latin typeface="+mj-lt"/>
              </a:rPr>
              <a:t>CbCR</a:t>
            </a:r>
            <a:r>
              <a:rPr lang="de-DE" b="1" dirty="0">
                <a:latin typeface="+mj-lt"/>
              </a:rPr>
              <a:t>/Pillar 2</a:t>
            </a:r>
            <a:r>
              <a:rPr lang="de-DE" dirty="0">
                <a:latin typeface="+mj-lt"/>
              </a:rPr>
              <a:t> und </a:t>
            </a:r>
            <a:r>
              <a:rPr lang="de-DE" b="1" dirty="0">
                <a:latin typeface="+mj-lt"/>
              </a:rPr>
              <a:t>E-Bilanz-Module</a:t>
            </a:r>
            <a:r>
              <a:rPr lang="de-DE" dirty="0">
                <a:latin typeface="+mj-lt"/>
              </a:rPr>
              <a:t> zur Erfüllung gesetzlicher Vorgaben</a:t>
            </a:r>
          </a:p>
          <a:p>
            <a:pPr>
              <a:buFont typeface="Arial" panose="020B0604020202020204" pitchFamily="34" charset="0"/>
              <a:buChar char="•"/>
            </a:pPr>
            <a:r>
              <a:rPr lang="de-DE" dirty="0">
                <a:latin typeface="+mj-lt"/>
              </a:rPr>
              <a:t>Verbesserung der </a:t>
            </a:r>
            <a:r>
              <a:rPr lang="de-DE" b="1" dirty="0">
                <a:latin typeface="+mj-lt"/>
              </a:rPr>
              <a:t>Datenqualität, Automatisierung und Nachvollziehbarkeit</a:t>
            </a:r>
            <a:endParaRPr lang="de-DE" dirty="0">
              <a:latin typeface="+mj-lt"/>
            </a:endParaRPr>
          </a:p>
          <a:p>
            <a:r>
              <a:rPr lang="de-DE" b="1" dirty="0">
                <a:latin typeface="+mj-lt"/>
              </a:rPr>
              <a:t>🎯 Zielsetzung des Projekts</a:t>
            </a:r>
          </a:p>
          <a:p>
            <a:r>
              <a:rPr lang="de-DE" dirty="0">
                <a:latin typeface="+mj-lt"/>
              </a:rPr>
              <a:t>✅ Sicherstellung der Compliance mit </a:t>
            </a:r>
            <a:r>
              <a:rPr lang="de-DE" b="1" dirty="0">
                <a:latin typeface="+mj-lt"/>
              </a:rPr>
              <a:t>Pillar 2, </a:t>
            </a:r>
            <a:r>
              <a:rPr lang="de-DE" b="1" dirty="0" err="1">
                <a:latin typeface="+mj-lt"/>
              </a:rPr>
              <a:t>CbCR</a:t>
            </a:r>
            <a:r>
              <a:rPr lang="de-DE" b="1" dirty="0">
                <a:latin typeface="+mj-lt"/>
              </a:rPr>
              <a:t> und E-Bilanz</a:t>
            </a:r>
            <a:br>
              <a:rPr lang="de-DE" dirty="0">
                <a:latin typeface="+mj-lt"/>
              </a:rPr>
            </a:br>
            <a:r>
              <a:rPr lang="de-DE" dirty="0">
                <a:latin typeface="+mj-lt"/>
              </a:rPr>
              <a:t>✅ </a:t>
            </a:r>
            <a:r>
              <a:rPr lang="de-DE" b="1" dirty="0">
                <a:latin typeface="+mj-lt"/>
              </a:rPr>
              <a:t>Nahtlose Integration</a:t>
            </a:r>
            <a:r>
              <a:rPr lang="de-DE" dirty="0">
                <a:latin typeface="+mj-lt"/>
              </a:rPr>
              <a:t> in bestehende Systeme (z. B. SAP FI, S/4HANA)</a:t>
            </a:r>
            <a:br>
              <a:rPr lang="de-DE" dirty="0">
                <a:latin typeface="+mj-lt"/>
              </a:rPr>
            </a:br>
            <a:r>
              <a:rPr lang="de-DE" dirty="0">
                <a:latin typeface="+mj-lt"/>
              </a:rPr>
              <a:t>✅ Effiziente </a:t>
            </a:r>
            <a:r>
              <a:rPr lang="de-DE" b="1" dirty="0">
                <a:latin typeface="+mj-lt"/>
              </a:rPr>
              <a:t>Datenaufbereitung &amp; -analyse</a:t>
            </a:r>
            <a:r>
              <a:rPr lang="de-DE" dirty="0">
                <a:latin typeface="+mj-lt"/>
              </a:rPr>
              <a:t> für </a:t>
            </a:r>
            <a:r>
              <a:rPr lang="de-DE" dirty="0" err="1">
                <a:latin typeface="+mj-lt"/>
              </a:rPr>
              <a:t>Steuerreporting</a:t>
            </a:r>
            <a:br>
              <a:rPr lang="de-DE" dirty="0">
                <a:latin typeface="+mj-lt"/>
              </a:rPr>
            </a:br>
            <a:r>
              <a:rPr lang="de-DE" dirty="0">
                <a:latin typeface="+mj-lt"/>
              </a:rPr>
              <a:t>✅ Reduzierung manueller Prozesse durch </a:t>
            </a:r>
            <a:r>
              <a:rPr lang="de-DE" b="1" dirty="0">
                <a:latin typeface="+mj-lt"/>
              </a:rPr>
              <a:t>Automatisierung</a:t>
            </a:r>
            <a:endParaRPr lang="de-DE" dirty="0">
              <a:latin typeface="+mj-lt"/>
            </a:endParaRPr>
          </a:p>
          <a:p>
            <a:r>
              <a:rPr lang="de-DE" b="1" dirty="0">
                <a:latin typeface="+mj-lt"/>
              </a:rPr>
              <a:t>📊 Erwarteter Nutzen</a:t>
            </a:r>
          </a:p>
          <a:p>
            <a:r>
              <a:rPr lang="de-DE" dirty="0">
                <a:latin typeface="+mj-lt"/>
              </a:rPr>
              <a:t>🔹 Verbesserte Transparenz und steuerliche Nachvollziehbarkeit</a:t>
            </a:r>
            <a:br>
              <a:rPr lang="de-DE" dirty="0">
                <a:latin typeface="+mj-lt"/>
              </a:rPr>
            </a:br>
            <a:r>
              <a:rPr lang="de-DE" dirty="0">
                <a:latin typeface="+mj-lt"/>
              </a:rPr>
              <a:t>🔹 Reduzierung von Compliance-Risiken und manuellen Fehlern</a:t>
            </a:r>
            <a:br>
              <a:rPr lang="de-DE" dirty="0">
                <a:latin typeface="+mj-lt"/>
              </a:rPr>
            </a:br>
            <a:r>
              <a:rPr lang="de-DE" dirty="0">
                <a:latin typeface="+mj-lt"/>
              </a:rPr>
              <a:t>🔹 Effizienzsteigerung durch optimierte </a:t>
            </a:r>
            <a:r>
              <a:rPr lang="de-DE" b="1" dirty="0">
                <a:latin typeface="+mj-lt"/>
              </a:rPr>
              <a:t>Workflows &amp; Schnittstellen</a:t>
            </a:r>
            <a:endParaRPr lang="de-DE" dirty="0">
              <a:latin typeface="+mj-lt"/>
            </a:endParaRPr>
          </a:p>
          <a:p>
            <a:r>
              <a:rPr lang="de-DE" dirty="0">
                <a:latin typeface="+mj-lt"/>
              </a:rPr>
              <a:t>🔍 </a:t>
            </a:r>
            <a:r>
              <a:rPr lang="de-DE" b="1" dirty="0">
                <a:latin typeface="+mj-lt"/>
              </a:rPr>
              <a:t>Frage an die Teilnehmer:</a:t>
            </a:r>
            <a:br>
              <a:rPr lang="de-DE" dirty="0">
                <a:latin typeface="+mj-lt"/>
              </a:rPr>
            </a:br>
            <a:r>
              <a:rPr lang="de-DE" dirty="0">
                <a:latin typeface="+mj-lt"/>
              </a:rPr>
              <a:t>Welche Erwartungen haben Sie an das Projekt? Gibt es spezifische Herausforderungen, die Sie bereits sehen?</a:t>
            </a:r>
            <a:endParaRPr lang="de-DE" sz="1200" b="0" dirty="0">
              <a:solidFill>
                <a:schemeClr val="tx1"/>
              </a:solidFill>
              <a:effectLst/>
              <a:latin typeface="+mj-lt"/>
            </a:endParaRPr>
          </a:p>
          <a:p>
            <a:endParaRPr lang="de-DE" dirty="0">
              <a:latin typeface="+mj-lt"/>
            </a:endParaRPr>
          </a:p>
        </p:txBody>
      </p:sp>
    </p:spTree>
    <p:extLst>
      <p:ext uri="{BB962C8B-B14F-4D97-AF65-F5344CB8AC3E}">
        <p14:creationId xmlns:p14="http://schemas.microsoft.com/office/powerpoint/2010/main" val="855674742"/>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286A53-8833-6981-FAB9-03394391359A}"/>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C0F2021B-FF0C-805C-D330-140F92446AE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C5899ABC-ABE2-3D84-95B1-A5908EA7BD2F}"/>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0AA66DDC-CFE6-60CC-0DEC-E9A3B983BAE6}"/>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Klärung der organisatorischen Grundlagen des Projekts.</a:t>
            </a:r>
          </a:p>
          <a:p>
            <a:endParaRPr lang="de-DE" dirty="0">
              <a:latin typeface="+mj-lt"/>
            </a:endParaRPr>
          </a:p>
        </p:txBody>
      </p:sp>
      <p:sp>
        <p:nvSpPr>
          <p:cNvPr id="2" name="Titel 1">
            <a:extLst>
              <a:ext uri="{FF2B5EF4-FFF2-40B4-BE49-F238E27FC236}">
                <a16:creationId xmlns:a16="http://schemas.microsoft.com/office/drawing/2014/main" id="{287F24BE-4257-C851-EDDA-2969F73D9AC9}"/>
              </a:ext>
            </a:extLst>
          </p:cNvPr>
          <p:cNvSpPr>
            <a:spLocks noGrp="1"/>
          </p:cNvSpPr>
          <p:nvPr>
            <p:ph type="title"/>
          </p:nvPr>
        </p:nvSpPr>
        <p:spPr/>
        <p:txBody>
          <a:bodyPr/>
          <a:lstStyle/>
          <a:p>
            <a:r>
              <a:rPr lang="de-DE" sz="2400" b="1" dirty="0">
                <a:solidFill>
                  <a:schemeClr val="tx1"/>
                </a:solidFill>
                <a:effectLst/>
              </a:rPr>
              <a:t>3. Rahmenbedingungen &amp; Organisation (0:45 - 1:15 Uhr)</a:t>
            </a:r>
            <a:endParaRPr lang="de-DE" dirty="0"/>
          </a:p>
        </p:txBody>
      </p:sp>
      <p:sp>
        <p:nvSpPr>
          <p:cNvPr id="6" name="Inhaltsplatzhalter 5">
            <a:extLst>
              <a:ext uri="{FF2B5EF4-FFF2-40B4-BE49-F238E27FC236}">
                <a16:creationId xmlns:a16="http://schemas.microsoft.com/office/drawing/2014/main" id="{5C2635BE-B848-BA4C-B3D6-5B2EB5DE20EA}"/>
              </a:ext>
            </a:extLst>
          </p:cNvPr>
          <p:cNvSpPr>
            <a:spLocks noGrp="1"/>
          </p:cNvSpPr>
          <p:nvPr>
            <p:ph idx="1"/>
          </p:nvPr>
        </p:nvSpPr>
        <p:spPr>
          <a:xfrm>
            <a:off x="438000" y="1302517"/>
            <a:ext cx="11304000" cy="4644000"/>
          </a:xfrm>
        </p:spPr>
        <p:txBody>
          <a:bodyPr/>
          <a:lstStyle/>
          <a:p>
            <a:r>
              <a:rPr lang="de-DE" b="1" dirty="0">
                <a:latin typeface="+mj-lt"/>
              </a:rPr>
              <a:t>Rahmenbedingungen &amp; Organisation des Projekts</a:t>
            </a:r>
          </a:p>
          <a:p>
            <a:r>
              <a:rPr lang="de-DE" b="1" dirty="0">
                <a:latin typeface="+mj-lt"/>
              </a:rPr>
              <a:t>👥 Rollen und Verantwortlichkeiten</a:t>
            </a:r>
          </a:p>
          <a:p>
            <a:r>
              <a:rPr lang="de-DE" dirty="0">
                <a:latin typeface="+mj-lt"/>
              </a:rPr>
              <a:t>✅ </a:t>
            </a:r>
            <a:r>
              <a:rPr lang="de-DE" b="1" dirty="0">
                <a:latin typeface="+mj-lt"/>
              </a:rPr>
              <a:t>Projektleitung:</a:t>
            </a:r>
            <a:r>
              <a:rPr lang="de-DE" dirty="0">
                <a:latin typeface="+mj-lt"/>
              </a:rPr>
              <a:t> Steuerung, Koordination &amp; Kommunikation</a:t>
            </a:r>
            <a:br>
              <a:rPr lang="de-DE" dirty="0">
                <a:latin typeface="+mj-lt"/>
              </a:rPr>
            </a:br>
            <a:r>
              <a:rPr lang="de-DE" dirty="0">
                <a:latin typeface="+mj-lt"/>
              </a:rPr>
              <a:t>✅ </a:t>
            </a:r>
            <a:r>
              <a:rPr lang="de-DE" b="1" dirty="0">
                <a:latin typeface="+mj-lt"/>
              </a:rPr>
              <a:t>Fachbereich Steuern:</a:t>
            </a:r>
            <a:r>
              <a:rPr lang="de-DE" dirty="0">
                <a:latin typeface="+mj-lt"/>
              </a:rPr>
              <a:t> Anforderungen &amp; inhaltliche Validierung</a:t>
            </a:r>
            <a:br>
              <a:rPr lang="de-DE" dirty="0">
                <a:latin typeface="+mj-lt"/>
              </a:rPr>
            </a:br>
            <a:r>
              <a:rPr lang="de-DE" dirty="0">
                <a:latin typeface="+mj-lt"/>
              </a:rPr>
              <a:t>✅ </a:t>
            </a:r>
            <a:r>
              <a:rPr lang="de-DE" b="1" dirty="0">
                <a:latin typeface="+mj-lt"/>
              </a:rPr>
              <a:t>IT &amp; Entwicklung:</a:t>
            </a:r>
            <a:r>
              <a:rPr lang="de-DE" dirty="0">
                <a:latin typeface="+mj-lt"/>
              </a:rPr>
              <a:t> Technische Umsetzung &amp; Integration</a:t>
            </a:r>
            <a:br>
              <a:rPr lang="de-DE" dirty="0">
                <a:latin typeface="+mj-lt"/>
              </a:rPr>
            </a:br>
            <a:r>
              <a:rPr lang="de-DE" dirty="0">
                <a:latin typeface="+mj-lt"/>
              </a:rPr>
              <a:t>✅ </a:t>
            </a:r>
            <a:r>
              <a:rPr lang="de-DE" b="1" dirty="0">
                <a:latin typeface="+mj-lt"/>
              </a:rPr>
              <a:t>Key-User:</a:t>
            </a:r>
            <a:r>
              <a:rPr lang="de-DE" dirty="0">
                <a:latin typeface="+mj-lt"/>
              </a:rPr>
              <a:t> Unterstützung bei Tests &amp; Go-Live-Vorbereitung</a:t>
            </a:r>
            <a:br>
              <a:rPr lang="de-DE" dirty="0">
                <a:latin typeface="+mj-lt"/>
              </a:rPr>
            </a:br>
            <a:r>
              <a:rPr lang="de-DE" dirty="0">
                <a:latin typeface="+mj-lt"/>
              </a:rPr>
              <a:t>✅ </a:t>
            </a:r>
            <a:r>
              <a:rPr lang="de-DE" b="1" dirty="0">
                <a:latin typeface="+mj-lt"/>
              </a:rPr>
              <a:t>Externe Partner:</a:t>
            </a:r>
            <a:r>
              <a:rPr lang="de-DE" dirty="0">
                <a:latin typeface="+mj-lt"/>
              </a:rPr>
              <a:t> Beratung &amp; technische Unterstützung</a:t>
            </a:r>
          </a:p>
          <a:p>
            <a:r>
              <a:rPr lang="de-DE" b="1" dirty="0">
                <a:latin typeface="+mj-lt"/>
              </a:rPr>
              <a:t>📅 Meilensteine &amp; Zeitplan</a:t>
            </a:r>
          </a:p>
          <a:p>
            <a:r>
              <a:rPr lang="de-DE" dirty="0">
                <a:latin typeface="+mj-lt"/>
              </a:rPr>
              <a:t>🔹 </a:t>
            </a:r>
            <a:r>
              <a:rPr lang="de-DE" b="1" dirty="0">
                <a:latin typeface="+mj-lt"/>
              </a:rPr>
              <a:t>Kick-Off:</a:t>
            </a:r>
            <a:r>
              <a:rPr lang="de-DE" dirty="0">
                <a:latin typeface="+mj-lt"/>
              </a:rPr>
              <a:t> [Datum]</a:t>
            </a:r>
            <a:br>
              <a:rPr lang="de-DE" dirty="0">
                <a:latin typeface="+mj-lt"/>
              </a:rPr>
            </a:br>
            <a:r>
              <a:rPr lang="de-DE" dirty="0">
                <a:latin typeface="+mj-lt"/>
              </a:rPr>
              <a:t>🔹 </a:t>
            </a:r>
            <a:r>
              <a:rPr lang="de-DE" b="1" dirty="0">
                <a:latin typeface="+mj-lt"/>
              </a:rPr>
              <a:t>Design-Phase:</a:t>
            </a:r>
            <a:r>
              <a:rPr lang="de-DE" dirty="0">
                <a:latin typeface="+mj-lt"/>
              </a:rPr>
              <a:t> [Zeitraum]</a:t>
            </a:r>
            <a:br>
              <a:rPr lang="de-DE" dirty="0">
                <a:latin typeface="+mj-lt"/>
              </a:rPr>
            </a:br>
            <a:r>
              <a:rPr lang="de-DE" dirty="0">
                <a:latin typeface="+mj-lt"/>
              </a:rPr>
              <a:t>🔹 </a:t>
            </a:r>
            <a:r>
              <a:rPr lang="de-DE" b="1" dirty="0">
                <a:latin typeface="+mj-lt"/>
              </a:rPr>
              <a:t>Entwicklung &amp; Tests:</a:t>
            </a:r>
            <a:r>
              <a:rPr lang="de-DE" dirty="0">
                <a:latin typeface="+mj-lt"/>
              </a:rPr>
              <a:t> [Zeitraum]</a:t>
            </a:r>
            <a:br>
              <a:rPr lang="de-DE" dirty="0">
                <a:latin typeface="+mj-lt"/>
              </a:rPr>
            </a:br>
            <a:r>
              <a:rPr lang="de-DE" dirty="0">
                <a:latin typeface="+mj-lt"/>
              </a:rPr>
              <a:t>🔹 </a:t>
            </a:r>
            <a:r>
              <a:rPr lang="de-DE" b="1" dirty="0">
                <a:latin typeface="+mj-lt"/>
              </a:rPr>
              <a:t>Go-Live &amp; </a:t>
            </a:r>
            <a:r>
              <a:rPr lang="de-DE" b="1" dirty="0" err="1">
                <a:latin typeface="+mj-lt"/>
              </a:rPr>
              <a:t>Hypercare</a:t>
            </a:r>
            <a:r>
              <a:rPr lang="de-DE" b="1" dirty="0">
                <a:latin typeface="+mj-lt"/>
              </a:rPr>
              <a:t>:</a:t>
            </a:r>
            <a:r>
              <a:rPr lang="de-DE" dirty="0">
                <a:latin typeface="+mj-lt"/>
              </a:rPr>
              <a:t> [Datum]</a:t>
            </a:r>
          </a:p>
          <a:p>
            <a:r>
              <a:rPr lang="de-DE" dirty="0">
                <a:latin typeface="+mj-lt"/>
              </a:rPr>
              <a:t>🛠 </a:t>
            </a:r>
            <a:r>
              <a:rPr lang="de-DE" b="1" dirty="0">
                <a:latin typeface="+mj-lt"/>
              </a:rPr>
              <a:t>Tools &amp; Methoden</a:t>
            </a:r>
            <a:br>
              <a:rPr lang="de-DE" dirty="0">
                <a:latin typeface="+mj-lt"/>
              </a:rPr>
            </a:br>
            <a:r>
              <a:rPr lang="de-DE" dirty="0">
                <a:latin typeface="+mj-lt"/>
              </a:rPr>
              <a:t>📌 Projektmanagement: Jira, </a:t>
            </a:r>
            <a:r>
              <a:rPr lang="de-DE" dirty="0" err="1">
                <a:latin typeface="+mj-lt"/>
              </a:rPr>
              <a:t>Confluence</a:t>
            </a:r>
            <a:r>
              <a:rPr lang="de-DE" dirty="0">
                <a:latin typeface="+mj-lt"/>
              </a:rPr>
              <a:t>, MS Teams</a:t>
            </a:r>
            <a:br>
              <a:rPr lang="de-DE" dirty="0">
                <a:latin typeface="+mj-lt"/>
              </a:rPr>
            </a:br>
            <a:r>
              <a:rPr lang="de-DE" dirty="0">
                <a:latin typeface="+mj-lt"/>
              </a:rPr>
              <a:t>📌 Entwicklungs- &amp; Testumgebung: SAP FI/S/4HANA, DefTax</a:t>
            </a:r>
            <a:br>
              <a:rPr lang="de-DE" dirty="0">
                <a:latin typeface="+mj-lt"/>
              </a:rPr>
            </a:br>
            <a:r>
              <a:rPr lang="de-DE" dirty="0">
                <a:latin typeface="+mj-lt"/>
              </a:rPr>
              <a:t>📌 Kommunikation: Regelmäßige Meetings &amp; Status-Updates</a:t>
            </a:r>
          </a:p>
          <a:p>
            <a:r>
              <a:rPr lang="de-DE" b="1" dirty="0">
                <a:latin typeface="+mj-lt"/>
              </a:rPr>
              <a:t>🔗 Kommunikationswege &amp; Meeting-Struktur</a:t>
            </a:r>
          </a:p>
          <a:p>
            <a:r>
              <a:rPr lang="de-DE" dirty="0">
                <a:latin typeface="+mj-lt"/>
              </a:rPr>
              <a:t>📢 Wöchentliche Projekt-Meetings</a:t>
            </a:r>
            <a:br>
              <a:rPr lang="de-DE" dirty="0">
                <a:latin typeface="+mj-lt"/>
              </a:rPr>
            </a:br>
            <a:r>
              <a:rPr lang="de-DE" dirty="0">
                <a:latin typeface="+mj-lt"/>
              </a:rPr>
              <a:t>📢 Status-Updates &amp; Entscheidungsrunden</a:t>
            </a:r>
            <a:br>
              <a:rPr lang="de-DE" dirty="0">
                <a:latin typeface="+mj-lt"/>
              </a:rPr>
            </a:br>
            <a:r>
              <a:rPr lang="de-DE" dirty="0">
                <a:latin typeface="+mj-lt"/>
              </a:rPr>
              <a:t>📢 Ad-hoc Meetings für dringende Themen</a:t>
            </a:r>
          </a:p>
          <a:p>
            <a:r>
              <a:rPr lang="de-DE" dirty="0">
                <a:latin typeface="+mj-lt"/>
              </a:rPr>
              <a:t>🔍 </a:t>
            </a:r>
            <a:r>
              <a:rPr lang="de-DE" b="1" dirty="0">
                <a:latin typeface="+mj-lt"/>
              </a:rPr>
              <a:t>Frage an die Teilnehmer:</a:t>
            </a:r>
            <a:br>
              <a:rPr lang="de-DE" dirty="0">
                <a:latin typeface="+mj-lt"/>
              </a:rPr>
            </a:br>
            <a:r>
              <a:rPr lang="de-DE" dirty="0">
                <a:latin typeface="+mj-lt"/>
              </a:rPr>
              <a:t>Gibt es weitere organisatorische Aspekte, die wir berücksichtigen sollten?</a:t>
            </a:r>
          </a:p>
          <a:p>
            <a:pPr>
              <a:lnSpc>
                <a:spcPts val="1350"/>
              </a:lnSpc>
            </a:pPr>
            <a:br>
              <a:rPr lang="de-DE" sz="1200" b="0" dirty="0">
                <a:solidFill>
                  <a:schemeClr val="tx1"/>
                </a:solidFill>
                <a:effectLst/>
                <a:latin typeface="+mj-lt"/>
              </a:rPr>
            </a:br>
            <a:endParaRPr lang="de-DE" dirty="0">
              <a:latin typeface="+mj-lt"/>
            </a:endParaRPr>
          </a:p>
        </p:txBody>
      </p:sp>
    </p:spTree>
    <p:extLst>
      <p:ext uri="{BB962C8B-B14F-4D97-AF65-F5344CB8AC3E}">
        <p14:creationId xmlns:p14="http://schemas.microsoft.com/office/powerpoint/2010/main" val="3355617163"/>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124088-A018-CC8C-D705-3D1DD346982F}"/>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467B52F-E152-5BF7-139C-DB8336FF779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C0F2021B-FF0C-805C-D330-140F92446AE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3A282F09-DBD2-E353-E853-DD9C4036A593}"/>
              </a:ext>
            </a:extLst>
          </p:cNvPr>
          <p:cNvSpPr>
            <a:spLocks noGrp="1"/>
          </p:cNvSpPr>
          <p:nvPr>
            <p:ph type="body" sz="quarter" idx="13"/>
          </p:nvPr>
        </p:nvSpPr>
        <p:spPr>
          <a:xfrm>
            <a:off x="450000" y="822618"/>
            <a:ext cx="11304000" cy="757255"/>
          </a:xfrm>
        </p:spPr>
        <p:txBody>
          <a:bodyPr/>
          <a:lstStyle/>
          <a:p>
            <a:r>
              <a:rPr lang="de-DE" sz="1800" dirty="0">
                <a:latin typeface="+mj-lt"/>
                <a:ea typeface="+mn-ea"/>
              </a:rPr>
              <a:t>Erste Abstimmung der technischen und geschäftlichen Anforderungen.</a:t>
            </a:r>
            <a:endParaRPr lang="de-DE" dirty="0">
              <a:latin typeface="+mj-lt"/>
            </a:endParaRPr>
          </a:p>
        </p:txBody>
      </p:sp>
      <p:sp>
        <p:nvSpPr>
          <p:cNvPr id="2" name="Titel 1">
            <a:extLst>
              <a:ext uri="{FF2B5EF4-FFF2-40B4-BE49-F238E27FC236}">
                <a16:creationId xmlns:a16="http://schemas.microsoft.com/office/drawing/2014/main" id="{A6D8268C-3F88-17F7-7ACA-FEA196606A42}"/>
              </a:ext>
            </a:extLst>
          </p:cNvPr>
          <p:cNvSpPr>
            <a:spLocks noGrp="1"/>
          </p:cNvSpPr>
          <p:nvPr>
            <p:ph type="title"/>
          </p:nvPr>
        </p:nvSpPr>
        <p:spPr/>
        <p:txBody>
          <a:bodyPr/>
          <a:lstStyle/>
          <a:p>
            <a:r>
              <a:rPr lang="de-DE" sz="2400" b="1" dirty="0">
                <a:solidFill>
                  <a:schemeClr val="tx1"/>
                </a:solidFill>
                <a:effectLst/>
              </a:rPr>
              <a:t>4. Technische und funktionale Anforderungen (1:30 - 2:00 Uhr)</a:t>
            </a:r>
            <a:br>
              <a:rPr lang="de-DE" sz="2400" b="0" dirty="0">
                <a:solidFill>
                  <a:schemeClr val="tx1"/>
                </a:solidFill>
                <a:effectLst/>
              </a:rPr>
            </a:br>
            <a:endParaRPr lang="de-DE" dirty="0"/>
          </a:p>
        </p:txBody>
      </p:sp>
      <p:sp>
        <p:nvSpPr>
          <p:cNvPr id="6" name="Inhaltsplatzhalter 5">
            <a:extLst>
              <a:ext uri="{FF2B5EF4-FFF2-40B4-BE49-F238E27FC236}">
                <a16:creationId xmlns:a16="http://schemas.microsoft.com/office/drawing/2014/main" id="{402D96DD-4D0F-CBBB-0306-165A054B2170}"/>
              </a:ext>
            </a:extLst>
          </p:cNvPr>
          <p:cNvSpPr>
            <a:spLocks noGrp="1"/>
          </p:cNvSpPr>
          <p:nvPr>
            <p:ph idx="1"/>
          </p:nvPr>
        </p:nvSpPr>
        <p:spPr/>
        <p:txBody>
          <a:bodyPr/>
          <a:lstStyle/>
          <a:p>
            <a:r>
              <a:rPr lang="de-DE" b="1" dirty="0">
                <a:latin typeface="+mj-lt"/>
              </a:rPr>
              <a:t>Technische &amp; Funktionale Anforderungen</a:t>
            </a:r>
          </a:p>
          <a:p>
            <a:r>
              <a:rPr lang="de-DE" b="1" dirty="0">
                <a:latin typeface="+mj-lt"/>
              </a:rPr>
              <a:t>📌 Überblick über die DefTax-Module</a:t>
            </a:r>
          </a:p>
          <a:p>
            <a:r>
              <a:rPr lang="de-DE" dirty="0">
                <a:latin typeface="+mj-lt"/>
              </a:rPr>
              <a:t>✅ </a:t>
            </a:r>
            <a:r>
              <a:rPr lang="de-DE" b="1" dirty="0" err="1">
                <a:latin typeface="+mj-lt"/>
              </a:rPr>
              <a:t>CbCR</a:t>
            </a:r>
            <a:r>
              <a:rPr lang="de-DE" b="1" dirty="0">
                <a:latin typeface="+mj-lt"/>
              </a:rPr>
              <a:t> (Country-</a:t>
            </a:r>
            <a:r>
              <a:rPr lang="de-DE" b="1" dirty="0" err="1">
                <a:latin typeface="+mj-lt"/>
              </a:rPr>
              <a:t>by</a:t>
            </a:r>
            <a:r>
              <a:rPr lang="de-DE" b="1" dirty="0">
                <a:latin typeface="+mj-lt"/>
              </a:rPr>
              <a:t>-Country Reporting):</a:t>
            </a:r>
            <a:endParaRPr lang="de-DE" dirty="0">
              <a:latin typeface="+mj-lt"/>
            </a:endParaRPr>
          </a:p>
          <a:p>
            <a:pPr>
              <a:buFont typeface="Arial" panose="020B0604020202020204" pitchFamily="34" charset="0"/>
              <a:buChar char="•"/>
            </a:pPr>
            <a:r>
              <a:rPr lang="de-DE" dirty="0">
                <a:latin typeface="+mj-lt"/>
              </a:rPr>
              <a:t>Automatisierte Erstellung steuerlicher Berichte nach OECD-Standards</a:t>
            </a:r>
          </a:p>
          <a:p>
            <a:pPr>
              <a:buFont typeface="Arial" panose="020B0604020202020204" pitchFamily="34" charset="0"/>
              <a:buChar char="•"/>
            </a:pPr>
            <a:r>
              <a:rPr lang="de-DE" dirty="0">
                <a:latin typeface="+mj-lt"/>
              </a:rPr>
              <a:t>Konsolidierung von Finanz- &amp; Steuerdaten aus verschiedenen Quellen</a:t>
            </a:r>
          </a:p>
          <a:p>
            <a:r>
              <a:rPr lang="de-DE" dirty="0">
                <a:latin typeface="+mj-lt"/>
              </a:rPr>
              <a:t>✅ </a:t>
            </a:r>
            <a:r>
              <a:rPr lang="de-DE" b="1" dirty="0">
                <a:latin typeface="+mj-lt"/>
              </a:rPr>
              <a:t>Pillar 2 (Mindestbesteuerung):</a:t>
            </a:r>
            <a:endParaRPr lang="de-DE" dirty="0">
              <a:latin typeface="+mj-lt"/>
            </a:endParaRPr>
          </a:p>
          <a:p>
            <a:pPr>
              <a:buFont typeface="Arial" panose="020B0604020202020204" pitchFamily="34" charset="0"/>
              <a:buChar char="•"/>
            </a:pPr>
            <a:r>
              <a:rPr lang="de-DE" dirty="0">
                <a:latin typeface="+mj-lt"/>
              </a:rPr>
              <a:t>Berechnung und Simulation der effektiven Steuerquote</a:t>
            </a:r>
          </a:p>
          <a:p>
            <a:pPr>
              <a:buFont typeface="Arial" panose="020B0604020202020204" pitchFamily="34" charset="0"/>
              <a:buChar char="•"/>
            </a:pPr>
            <a:r>
              <a:rPr lang="de-DE" dirty="0">
                <a:latin typeface="+mj-lt"/>
              </a:rPr>
              <a:t>Compliance-Sicherstellung für die neuen globalen Mindeststeuerregeln</a:t>
            </a:r>
          </a:p>
          <a:p>
            <a:r>
              <a:rPr lang="de-DE" dirty="0">
                <a:latin typeface="+mj-lt"/>
              </a:rPr>
              <a:t>✅ </a:t>
            </a:r>
            <a:r>
              <a:rPr lang="de-DE" b="1" dirty="0">
                <a:latin typeface="+mj-lt"/>
              </a:rPr>
              <a:t>E-Bilanz-Modul:</a:t>
            </a:r>
            <a:endParaRPr lang="de-DE" dirty="0">
              <a:latin typeface="+mj-lt"/>
            </a:endParaRPr>
          </a:p>
          <a:p>
            <a:pPr>
              <a:buFont typeface="Arial" panose="020B0604020202020204" pitchFamily="34" charset="0"/>
              <a:buChar char="•"/>
            </a:pPr>
            <a:r>
              <a:rPr lang="de-DE" dirty="0">
                <a:latin typeface="+mj-lt"/>
              </a:rPr>
              <a:t>Automatische Erstellung &amp; Validierung der elektronischen Steuerbilanz</a:t>
            </a:r>
          </a:p>
          <a:p>
            <a:pPr>
              <a:buFont typeface="Arial" panose="020B0604020202020204" pitchFamily="34" charset="0"/>
              <a:buChar char="•"/>
            </a:pPr>
            <a:r>
              <a:rPr lang="de-DE" dirty="0">
                <a:latin typeface="+mj-lt"/>
              </a:rPr>
              <a:t>Integration mit SAP FI &amp; HGB/IFRS-Datenquellen</a:t>
            </a:r>
          </a:p>
          <a:p>
            <a:r>
              <a:rPr lang="de-DE" b="1" dirty="0">
                <a:latin typeface="+mj-lt"/>
              </a:rPr>
              <a:t>🔗 Abhängigkeiten &amp; Schnittstellen</a:t>
            </a:r>
          </a:p>
          <a:p>
            <a:r>
              <a:rPr lang="de-DE" dirty="0">
                <a:latin typeface="+mj-lt"/>
              </a:rPr>
              <a:t>📌 </a:t>
            </a:r>
            <a:r>
              <a:rPr lang="de-DE" b="1" dirty="0">
                <a:latin typeface="+mj-lt"/>
              </a:rPr>
              <a:t>ERP-Integration:</a:t>
            </a:r>
            <a:r>
              <a:rPr lang="de-DE" dirty="0">
                <a:latin typeface="+mj-lt"/>
              </a:rPr>
              <a:t> SAP FI, S/4HANA, weitere ERP-Systeme</a:t>
            </a:r>
            <a:br>
              <a:rPr lang="de-DE" dirty="0">
                <a:latin typeface="+mj-lt"/>
              </a:rPr>
            </a:br>
            <a:r>
              <a:rPr lang="de-DE" dirty="0">
                <a:latin typeface="+mj-lt"/>
              </a:rPr>
              <a:t>📌 </a:t>
            </a:r>
            <a:r>
              <a:rPr lang="de-DE" b="1" dirty="0">
                <a:latin typeface="+mj-lt"/>
              </a:rPr>
              <a:t>Datenquellen:</a:t>
            </a:r>
            <a:r>
              <a:rPr lang="de-DE" dirty="0">
                <a:latin typeface="+mj-lt"/>
              </a:rPr>
              <a:t> Finanzbuchhaltung, </a:t>
            </a:r>
            <a:r>
              <a:rPr lang="de-DE" dirty="0" err="1">
                <a:latin typeface="+mj-lt"/>
              </a:rPr>
              <a:t>Steuerreporting</a:t>
            </a:r>
            <a:r>
              <a:rPr lang="de-DE" dirty="0">
                <a:latin typeface="+mj-lt"/>
              </a:rPr>
              <a:t>, Konsolidierungssysteme</a:t>
            </a:r>
            <a:br>
              <a:rPr lang="de-DE" dirty="0">
                <a:latin typeface="+mj-lt"/>
              </a:rPr>
            </a:br>
            <a:r>
              <a:rPr lang="de-DE" dirty="0">
                <a:latin typeface="+mj-lt"/>
              </a:rPr>
              <a:t>📌 </a:t>
            </a:r>
            <a:r>
              <a:rPr lang="de-DE" b="1" dirty="0">
                <a:latin typeface="+mj-lt"/>
              </a:rPr>
              <a:t>Output:</a:t>
            </a:r>
            <a:r>
              <a:rPr lang="de-DE" dirty="0">
                <a:latin typeface="+mj-lt"/>
              </a:rPr>
              <a:t> Steuerreports, XBRL-Validierung, regulatorische Meldungen</a:t>
            </a:r>
          </a:p>
          <a:p>
            <a:r>
              <a:rPr lang="de-DE" b="1" dirty="0">
                <a:latin typeface="+mj-lt"/>
              </a:rPr>
              <a:t>⚠️ Erste Herausforderungen &amp; Risiken</a:t>
            </a:r>
          </a:p>
          <a:p>
            <a:r>
              <a:rPr lang="de-DE" dirty="0">
                <a:latin typeface="+mj-lt"/>
              </a:rPr>
              <a:t>🔹 Datenqualität &amp; Harmonisierung zwischen verschiedenen Systemen</a:t>
            </a:r>
            <a:br>
              <a:rPr lang="de-DE" dirty="0">
                <a:latin typeface="+mj-lt"/>
              </a:rPr>
            </a:br>
            <a:r>
              <a:rPr lang="de-DE" dirty="0">
                <a:latin typeface="+mj-lt"/>
              </a:rPr>
              <a:t>🔹 Schnittstellenkompatibilität mit bestehenden IT-Landschaften</a:t>
            </a:r>
            <a:br>
              <a:rPr lang="de-DE" dirty="0">
                <a:latin typeface="+mj-lt"/>
              </a:rPr>
            </a:br>
            <a:r>
              <a:rPr lang="de-DE" dirty="0">
                <a:latin typeface="+mj-lt"/>
              </a:rPr>
              <a:t>🔹 Einhaltung gesetzlicher Fristen &amp; regulatorischer Vorgaben</a:t>
            </a:r>
          </a:p>
          <a:p>
            <a:r>
              <a:rPr lang="de-DE" dirty="0">
                <a:latin typeface="+mj-lt"/>
              </a:rPr>
              <a:t>🔍 </a:t>
            </a:r>
            <a:r>
              <a:rPr lang="de-DE" b="1" dirty="0">
                <a:latin typeface="+mj-lt"/>
              </a:rPr>
              <a:t>Frage an die Teilnehmer:</a:t>
            </a:r>
            <a:br>
              <a:rPr lang="de-DE" dirty="0">
                <a:latin typeface="+mj-lt"/>
              </a:rPr>
            </a:br>
            <a:r>
              <a:rPr lang="de-DE" dirty="0">
                <a:latin typeface="+mj-lt"/>
              </a:rPr>
              <a:t>Gibt es spezifische technische Anforderungen oder Herausforderungen, die berücksichtigt werden müssen?</a:t>
            </a:r>
          </a:p>
          <a:p>
            <a:pPr>
              <a:lnSpc>
                <a:spcPts val="1350"/>
              </a:lnSpc>
            </a:pPr>
            <a:endParaRPr lang="de-DE" sz="1200" b="0" dirty="0">
              <a:solidFill>
                <a:schemeClr val="tx1"/>
              </a:solidFill>
              <a:effectLst/>
              <a:latin typeface="+mj-lt"/>
            </a:endParaRPr>
          </a:p>
          <a:p>
            <a:endParaRPr lang="de-DE" dirty="0">
              <a:latin typeface="+mj-lt"/>
            </a:endParaRPr>
          </a:p>
        </p:txBody>
      </p:sp>
    </p:spTree>
    <p:extLst>
      <p:ext uri="{BB962C8B-B14F-4D97-AF65-F5344CB8AC3E}">
        <p14:creationId xmlns:p14="http://schemas.microsoft.com/office/powerpoint/2010/main" val="2784731054"/>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a:extLst>
            <a:ext uri="{FF2B5EF4-FFF2-40B4-BE49-F238E27FC236}">
              <a16:creationId xmlns:a16="http://schemas.microsoft.com/office/drawing/2014/main" id="{F42E27DB-69BB-FC1D-BF28-5C83C477F285}"/>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EB04A6C-8B1F-0953-AD03-5A064C610468}"/>
              </a:ext>
            </a:extLst>
          </p:cNvPr>
          <p:cNvGraphicFramePr>
            <a:graphicFrameLocks noChangeAspect="1"/>
          </p:cNvGraphicFramePr>
          <p:nvPr>
            <p:custDataLst>
              <p:tags r:id="rId2"/>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5" imgW="425" imgH="424" progId="TCLayout.ActiveDocument.1">
                  <p:embed/>
                </p:oleObj>
              </mc:Choice>
              <mc:Fallback>
                <p:oleObj name="think-cell Folie" r:id="rId5" imgW="425" imgH="424" progId="TCLayout.ActiveDocument.1">
                  <p:embed/>
                  <p:pic>
                    <p:nvPicPr>
                      <p:cNvPr id="5" name="think-cell data - do not delete" hidden="1">
                        <a:extLst>
                          <a:ext uri="{FF2B5EF4-FFF2-40B4-BE49-F238E27FC236}">
                            <a16:creationId xmlns:a16="http://schemas.microsoft.com/office/drawing/2014/main" id="{0467B52F-E152-5BF7-139C-DB8336FF7792}"/>
                          </a:ext>
                        </a:extLst>
                      </p:cNvPr>
                      <p:cNvPicPr/>
                      <p:nvPr/>
                    </p:nvPicPr>
                    <p:blipFill>
                      <a:blip r:embed="rId6"/>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650C75E5-5951-9B3F-9433-9B7C17319BE6}"/>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Identifikation möglicher Risiken und Erwartungen an das Projekt.</a:t>
            </a:r>
          </a:p>
        </p:txBody>
      </p:sp>
      <p:sp>
        <p:nvSpPr>
          <p:cNvPr id="2" name="Titel 1">
            <a:extLst>
              <a:ext uri="{FF2B5EF4-FFF2-40B4-BE49-F238E27FC236}">
                <a16:creationId xmlns:a16="http://schemas.microsoft.com/office/drawing/2014/main" id="{6595F74A-B7B1-E7C1-A452-C6852735E286}"/>
              </a:ext>
            </a:extLst>
          </p:cNvPr>
          <p:cNvSpPr>
            <a:spLocks noGrp="1"/>
          </p:cNvSpPr>
          <p:nvPr>
            <p:ph type="title"/>
          </p:nvPr>
        </p:nvSpPr>
        <p:spPr/>
        <p:txBody>
          <a:bodyPr/>
          <a:lstStyle/>
          <a:p>
            <a:r>
              <a:rPr lang="de-DE" sz="2400" b="1" dirty="0">
                <a:solidFill>
                  <a:schemeClr val="tx1"/>
                </a:solidFill>
                <a:effectLst/>
              </a:rPr>
              <a:t>5. Erwartungsmanagement &amp; Herausforderungen (2:00 - 2:30 Uhr)</a:t>
            </a:r>
            <a:endParaRPr lang="de-DE" dirty="0"/>
          </a:p>
        </p:txBody>
      </p:sp>
      <p:sp>
        <p:nvSpPr>
          <p:cNvPr id="6" name="Inhaltsplatzhalter 5">
            <a:extLst>
              <a:ext uri="{FF2B5EF4-FFF2-40B4-BE49-F238E27FC236}">
                <a16:creationId xmlns:a16="http://schemas.microsoft.com/office/drawing/2014/main" id="{2EC4B292-720D-2D39-A678-1F0640D70026}"/>
              </a:ext>
            </a:extLst>
          </p:cNvPr>
          <p:cNvSpPr>
            <a:spLocks noGrp="1"/>
          </p:cNvSpPr>
          <p:nvPr>
            <p:ph idx="1"/>
          </p:nvPr>
        </p:nvSpPr>
        <p:spPr>
          <a:xfrm>
            <a:off x="450000" y="1714498"/>
            <a:ext cx="11304000" cy="4797509"/>
          </a:xfrm>
        </p:spPr>
        <p:txBody>
          <a:bodyPr/>
          <a:lstStyle/>
          <a:p>
            <a:r>
              <a:rPr lang="de-DE" b="1" dirty="0">
                <a:latin typeface="+mj-lt"/>
              </a:rPr>
              <a:t>Erwartungsmanagement &amp; Herausforderungen</a:t>
            </a:r>
          </a:p>
          <a:p>
            <a:r>
              <a:rPr lang="de-DE" b="1" dirty="0">
                <a:latin typeface="+mj-lt"/>
              </a:rPr>
              <a:t>🎯 Erwartungen der Stakeholder</a:t>
            </a:r>
          </a:p>
          <a:p>
            <a:r>
              <a:rPr lang="de-DE" dirty="0">
                <a:latin typeface="+mj-lt"/>
              </a:rPr>
              <a:t>✅ </a:t>
            </a:r>
            <a:r>
              <a:rPr lang="de-DE" b="1" dirty="0">
                <a:latin typeface="+mj-lt"/>
              </a:rPr>
              <a:t>Management:</a:t>
            </a:r>
            <a:r>
              <a:rPr lang="de-DE" dirty="0">
                <a:latin typeface="+mj-lt"/>
              </a:rPr>
              <a:t> Klare Transparenz über Steuerdaten &amp; Compliance-Sicherheit</a:t>
            </a:r>
            <a:br>
              <a:rPr lang="de-DE" dirty="0">
                <a:latin typeface="+mj-lt"/>
              </a:rPr>
            </a:br>
            <a:r>
              <a:rPr lang="de-DE" dirty="0">
                <a:latin typeface="+mj-lt"/>
              </a:rPr>
              <a:t>✅ </a:t>
            </a:r>
            <a:r>
              <a:rPr lang="de-DE" b="1" dirty="0">
                <a:latin typeface="+mj-lt"/>
              </a:rPr>
              <a:t>Fachbereich Steuern:</a:t>
            </a:r>
            <a:r>
              <a:rPr lang="de-DE" dirty="0">
                <a:latin typeface="+mj-lt"/>
              </a:rPr>
              <a:t> Automatisierung &amp; Reduzierung manueller Prozesse</a:t>
            </a:r>
            <a:br>
              <a:rPr lang="de-DE" dirty="0">
                <a:latin typeface="+mj-lt"/>
              </a:rPr>
            </a:br>
            <a:r>
              <a:rPr lang="de-DE" dirty="0">
                <a:latin typeface="+mj-lt"/>
              </a:rPr>
              <a:t>✅ </a:t>
            </a:r>
            <a:r>
              <a:rPr lang="de-DE" b="1" dirty="0">
                <a:latin typeface="+mj-lt"/>
              </a:rPr>
              <a:t>IT &amp; Entwicklung:</a:t>
            </a:r>
            <a:r>
              <a:rPr lang="de-DE" dirty="0">
                <a:latin typeface="+mj-lt"/>
              </a:rPr>
              <a:t> Effiziente Integration mit bestehenden Systemen</a:t>
            </a:r>
            <a:br>
              <a:rPr lang="de-DE" dirty="0">
                <a:latin typeface="+mj-lt"/>
              </a:rPr>
            </a:br>
            <a:r>
              <a:rPr lang="de-DE" dirty="0">
                <a:latin typeface="+mj-lt"/>
              </a:rPr>
              <a:t>✅ </a:t>
            </a:r>
            <a:r>
              <a:rPr lang="de-DE" b="1" dirty="0">
                <a:latin typeface="+mj-lt"/>
              </a:rPr>
              <a:t>Key-User &amp; Endanwender:</a:t>
            </a:r>
            <a:r>
              <a:rPr lang="de-DE" dirty="0">
                <a:latin typeface="+mj-lt"/>
              </a:rPr>
              <a:t> Benutzerfreundlichkeit &amp; minimale operative Belastung</a:t>
            </a:r>
          </a:p>
          <a:p>
            <a:r>
              <a:rPr lang="de-DE" b="1" dirty="0">
                <a:latin typeface="+mj-lt"/>
              </a:rPr>
              <a:t>⚠️ Mögliche Herausforderungen &amp; Risiken</a:t>
            </a:r>
          </a:p>
          <a:p>
            <a:r>
              <a:rPr lang="de-DE" dirty="0">
                <a:latin typeface="+mj-lt"/>
              </a:rPr>
              <a:t>🚧 </a:t>
            </a:r>
            <a:r>
              <a:rPr lang="de-DE" b="1" dirty="0">
                <a:latin typeface="+mj-lt"/>
              </a:rPr>
              <a:t>Datenqualität &amp; Konsistenz</a:t>
            </a:r>
            <a:endParaRPr lang="de-DE" dirty="0">
              <a:latin typeface="+mj-lt"/>
            </a:endParaRPr>
          </a:p>
          <a:p>
            <a:pPr>
              <a:buFont typeface="Arial" panose="020B0604020202020204" pitchFamily="34" charset="0"/>
              <a:buChar char="•"/>
            </a:pPr>
            <a:r>
              <a:rPr lang="de-DE" dirty="0">
                <a:latin typeface="+mj-lt"/>
              </a:rPr>
              <a:t>Harmonisierung von Datenquellen aus verschiedenen Systemen</a:t>
            </a:r>
          </a:p>
          <a:p>
            <a:pPr>
              <a:buFont typeface="Arial" panose="020B0604020202020204" pitchFamily="34" charset="0"/>
              <a:buChar char="•"/>
            </a:pPr>
            <a:r>
              <a:rPr lang="de-DE" dirty="0">
                <a:latin typeface="+mj-lt"/>
              </a:rPr>
              <a:t>Sicherstellung der korrekten Mapping-Logik für Steuerreports</a:t>
            </a:r>
          </a:p>
          <a:p>
            <a:r>
              <a:rPr lang="de-DE" dirty="0">
                <a:latin typeface="+mj-lt"/>
              </a:rPr>
              <a:t>🚧 </a:t>
            </a:r>
            <a:r>
              <a:rPr lang="de-DE" b="1" dirty="0">
                <a:latin typeface="+mj-lt"/>
              </a:rPr>
              <a:t>Systemintegration &amp; Schnittstellen</a:t>
            </a:r>
            <a:endParaRPr lang="de-DE" dirty="0">
              <a:latin typeface="+mj-lt"/>
            </a:endParaRPr>
          </a:p>
          <a:p>
            <a:pPr>
              <a:buFont typeface="Arial" panose="020B0604020202020204" pitchFamily="34" charset="0"/>
              <a:buChar char="•"/>
            </a:pPr>
            <a:r>
              <a:rPr lang="de-DE" dirty="0">
                <a:latin typeface="+mj-lt"/>
              </a:rPr>
              <a:t>Abstimmung mit SAP FI/S/4HANA &amp; anderen ERP-Systemen</a:t>
            </a:r>
          </a:p>
          <a:p>
            <a:pPr>
              <a:buFont typeface="Arial" panose="020B0604020202020204" pitchFamily="34" charset="0"/>
              <a:buChar char="•"/>
            </a:pPr>
            <a:r>
              <a:rPr lang="de-DE" dirty="0">
                <a:latin typeface="+mj-lt"/>
              </a:rPr>
              <a:t>Gewährleistung einer reibungslosen Datenübertragung</a:t>
            </a:r>
          </a:p>
          <a:p>
            <a:r>
              <a:rPr lang="de-DE" dirty="0">
                <a:latin typeface="+mj-lt"/>
              </a:rPr>
              <a:t>🚧 </a:t>
            </a:r>
            <a:r>
              <a:rPr lang="de-DE" b="1" dirty="0">
                <a:latin typeface="+mj-lt"/>
              </a:rPr>
              <a:t>Regulatorische Anforderungen &amp; Änderungen</a:t>
            </a:r>
            <a:endParaRPr lang="de-DE" dirty="0">
              <a:latin typeface="+mj-lt"/>
            </a:endParaRPr>
          </a:p>
          <a:p>
            <a:pPr>
              <a:buFont typeface="Arial" panose="020B0604020202020204" pitchFamily="34" charset="0"/>
              <a:buChar char="•"/>
            </a:pPr>
            <a:r>
              <a:rPr lang="de-DE" dirty="0">
                <a:latin typeface="+mj-lt"/>
              </a:rPr>
              <a:t>Laufende Anpassung an neue steuerliche Vorgaben</a:t>
            </a:r>
          </a:p>
          <a:p>
            <a:pPr>
              <a:buFont typeface="Arial" panose="020B0604020202020204" pitchFamily="34" charset="0"/>
              <a:buChar char="•"/>
            </a:pPr>
            <a:r>
              <a:rPr lang="de-DE" dirty="0">
                <a:latin typeface="+mj-lt"/>
              </a:rPr>
              <a:t>Einhaltung gesetzlicher Fristen &amp; Meldepflichten</a:t>
            </a:r>
          </a:p>
          <a:p>
            <a:r>
              <a:rPr lang="de-DE" dirty="0">
                <a:latin typeface="+mj-lt"/>
              </a:rPr>
              <a:t>🚧 </a:t>
            </a:r>
            <a:r>
              <a:rPr lang="de-DE" b="1" dirty="0">
                <a:latin typeface="+mj-lt"/>
              </a:rPr>
              <a:t>Akzeptanz &amp; Change Management</a:t>
            </a:r>
            <a:endParaRPr lang="de-DE" dirty="0">
              <a:latin typeface="+mj-lt"/>
            </a:endParaRPr>
          </a:p>
          <a:p>
            <a:pPr>
              <a:buFont typeface="Arial" panose="020B0604020202020204" pitchFamily="34" charset="0"/>
              <a:buChar char="•"/>
            </a:pPr>
            <a:r>
              <a:rPr lang="de-DE" dirty="0">
                <a:latin typeface="+mj-lt"/>
              </a:rPr>
              <a:t>Schulung der Benutzer für eine reibungslose Einführung</a:t>
            </a:r>
          </a:p>
          <a:p>
            <a:pPr>
              <a:buFont typeface="Arial" panose="020B0604020202020204" pitchFamily="34" charset="0"/>
              <a:buChar char="•"/>
            </a:pPr>
            <a:r>
              <a:rPr lang="de-DE" dirty="0">
                <a:latin typeface="+mj-lt"/>
              </a:rPr>
              <a:t>Klärung von Verantwortlichkeiten &amp; Erwartungen im Team</a:t>
            </a:r>
          </a:p>
          <a:p>
            <a:r>
              <a:rPr lang="de-DE" b="1" dirty="0">
                <a:latin typeface="+mj-lt"/>
              </a:rPr>
              <a:t>🔍 Frage an die Teilnehmer:</a:t>
            </a:r>
          </a:p>
          <a:p>
            <a:r>
              <a:rPr lang="de-DE" dirty="0">
                <a:latin typeface="+mj-lt"/>
              </a:rPr>
              <a:t>Welche Herausforderungen seht ihr aus eurer Perspektive? Welche Risiken sollten priorisiert betrachtet werden?</a:t>
            </a:r>
          </a:p>
          <a:p>
            <a:endParaRPr lang="de-DE" dirty="0">
              <a:latin typeface="+mj-lt"/>
            </a:endParaRPr>
          </a:p>
        </p:txBody>
      </p:sp>
    </p:spTree>
    <p:extLst>
      <p:ext uri="{BB962C8B-B14F-4D97-AF65-F5344CB8AC3E}">
        <p14:creationId xmlns:p14="http://schemas.microsoft.com/office/powerpoint/2010/main" val="459030062"/>
      </p:ext>
    </p:extLst>
  </p:cSld>
  <p:clrMapOvr>
    <a:overrideClrMapping bg1="lt1" tx1="dk1" bg2="lt2" tx2="dk2" accent1="accent1" accent2="accent2" accent3="accent3" accent4="accent4" accent5="accent5" accent6="accent6" hlink="hlink" folHlink="folHlink"/>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7493D83-63F3-CC31-C41A-566E0B2AC715}"/>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DA13C19E-387F-03A7-FAE7-7A504502157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AEB04A6C-8B1F-0953-AD03-5A064C61046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D125C04E-B099-C497-23E9-2A966693CB9B}"/>
              </a:ext>
            </a:extLst>
          </p:cNvPr>
          <p:cNvSpPr>
            <a:spLocks noGrp="1"/>
          </p:cNvSpPr>
          <p:nvPr>
            <p:ph type="body" sz="quarter" idx="13"/>
          </p:nvPr>
        </p:nvSpPr>
        <p:spPr>
          <a:xfrm>
            <a:off x="450000" y="822618"/>
            <a:ext cx="11304000" cy="757255"/>
          </a:xfrm>
        </p:spPr>
        <p:txBody>
          <a:bodyPr vert="horz" lIns="0" tIns="0" rIns="0" bIns="0" rtlCol="0" anchor="t" anchorCtr="0">
            <a:noAutofit/>
          </a:bodyPr>
          <a:lstStyle/>
          <a:p>
            <a:r>
              <a:rPr lang="de-DE" dirty="0">
                <a:latin typeface="+mj-lt"/>
              </a:rPr>
              <a:t>Klärung der nächsten Schritte und Abschluss des Workshops.</a:t>
            </a:r>
          </a:p>
          <a:p>
            <a:endParaRPr lang="de-DE" dirty="0">
              <a:latin typeface="+mj-lt"/>
            </a:endParaRPr>
          </a:p>
        </p:txBody>
      </p:sp>
      <p:sp>
        <p:nvSpPr>
          <p:cNvPr id="2" name="Titel 1">
            <a:extLst>
              <a:ext uri="{FF2B5EF4-FFF2-40B4-BE49-F238E27FC236}">
                <a16:creationId xmlns:a16="http://schemas.microsoft.com/office/drawing/2014/main" id="{C0037996-27C4-238F-96B9-8B9FD728F074}"/>
              </a:ext>
            </a:extLst>
          </p:cNvPr>
          <p:cNvSpPr>
            <a:spLocks noGrp="1"/>
          </p:cNvSpPr>
          <p:nvPr>
            <p:ph type="title"/>
          </p:nvPr>
        </p:nvSpPr>
        <p:spPr/>
        <p:txBody>
          <a:bodyPr/>
          <a:lstStyle/>
          <a:p>
            <a:r>
              <a:rPr lang="de-DE" sz="2400" b="1" dirty="0">
                <a:solidFill>
                  <a:schemeClr val="tx1"/>
                </a:solidFill>
                <a:effectLst/>
              </a:rPr>
              <a:t>6. Nächste Schritte &amp; Abschluss (2:30 - 3:00 Uhr)</a:t>
            </a:r>
            <a:endParaRPr lang="de-DE" dirty="0"/>
          </a:p>
        </p:txBody>
      </p:sp>
      <p:sp>
        <p:nvSpPr>
          <p:cNvPr id="6" name="Inhaltsplatzhalter 5">
            <a:extLst>
              <a:ext uri="{FF2B5EF4-FFF2-40B4-BE49-F238E27FC236}">
                <a16:creationId xmlns:a16="http://schemas.microsoft.com/office/drawing/2014/main" id="{B0389865-E5E2-327C-8B86-D2D775AC0A9C}"/>
              </a:ext>
            </a:extLst>
          </p:cNvPr>
          <p:cNvSpPr>
            <a:spLocks noGrp="1"/>
          </p:cNvSpPr>
          <p:nvPr>
            <p:ph idx="1"/>
          </p:nvPr>
        </p:nvSpPr>
        <p:spPr/>
        <p:txBody>
          <a:bodyPr/>
          <a:lstStyle/>
          <a:p>
            <a:r>
              <a:rPr lang="de-DE" b="1" dirty="0">
                <a:latin typeface="+mj-lt"/>
              </a:rPr>
              <a:t>Nächste Schritte &amp; Abschluss</a:t>
            </a:r>
          </a:p>
          <a:p>
            <a:r>
              <a:rPr lang="de-DE" b="1" dirty="0">
                <a:latin typeface="+mj-lt"/>
              </a:rPr>
              <a:t>📌 Kurzfristige </a:t>
            </a:r>
            <a:r>
              <a:rPr lang="de-DE" b="1" dirty="0" err="1">
                <a:latin typeface="+mj-lt"/>
              </a:rPr>
              <a:t>To</a:t>
            </a:r>
            <a:r>
              <a:rPr lang="de-DE" b="1" dirty="0">
                <a:latin typeface="+mj-lt"/>
              </a:rPr>
              <a:t>-Dos</a:t>
            </a:r>
          </a:p>
          <a:p>
            <a:r>
              <a:rPr lang="de-DE" dirty="0">
                <a:latin typeface="+mj-lt"/>
              </a:rPr>
              <a:t>✅ </a:t>
            </a:r>
            <a:r>
              <a:rPr lang="de-DE" b="1" dirty="0">
                <a:latin typeface="+mj-lt"/>
              </a:rPr>
              <a:t>Detaillierte Anforderungsanalyse:</a:t>
            </a:r>
            <a:endParaRPr lang="de-DE" dirty="0">
              <a:latin typeface="+mj-lt"/>
            </a:endParaRPr>
          </a:p>
          <a:p>
            <a:pPr>
              <a:buFont typeface="Arial" panose="020B0604020202020204" pitchFamily="34" charset="0"/>
              <a:buChar char="•"/>
            </a:pPr>
            <a:r>
              <a:rPr lang="de-DE" dirty="0">
                <a:latin typeface="+mj-lt"/>
              </a:rPr>
              <a:t>Abstimmung mit Steuer- &amp; IT-Teams</a:t>
            </a:r>
          </a:p>
          <a:p>
            <a:pPr>
              <a:buFont typeface="Arial" panose="020B0604020202020204" pitchFamily="34" charset="0"/>
              <a:buChar char="•"/>
            </a:pPr>
            <a:r>
              <a:rPr lang="de-DE" dirty="0">
                <a:latin typeface="+mj-lt"/>
              </a:rPr>
              <a:t>Sammlung offener Fragen &amp; Definition kritischer Prozesse</a:t>
            </a:r>
          </a:p>
          <a:p>
            <a:r>
              <a:rPr lang="de-DE" dirty="0">
                <a:latin typeface="+mj-lt"/>
              </a:rPr>
              <a:t>✅ </a:t>
            </a:r>
            <a:r>
              <a:rPr lang="de-DE" b="1" dirty="0">
                <a:latin typeface="+mj-lt"/>
              </a:rPr>
              <a:t>Daten- &amp; Systemanalyse:</a:t>
            </a:r>
            <a:endParaRPr lang="de-DE" dirty="0">
              <a:latin typeface="+mj-lt"/>
            </a:endParaRPr>
          </a:p>
          <a:p>
            <a:pPr>
              <a:buFont typeface="Arial" panose="020B0604020202020204" pitchFamily="34" charset="0"/>
              <a:buChar char="•"/>
            </a:pPr>
            <a:r>
              <a:rPr lang="de-DE" dirty="0">
                <a:latin typeface="+mj-lt"/>
              </a:rPr>
              <a:t>Identifikation relevanter Schnittstellen &amp; Datenquellen</a:t>
            </a:r>
          </a:p>
          <a:p>
            <a:pPr>
              <a:buFont typeface="Arial" panose="020B0604020202020204" pitchFamily="34" charset="0"/>
              <a:buChar char="•"/>
            </a:pPr>
            <a:r>
              <a:rPr lang="de-DE" dirty="0">
                <a:latin typeface="+mj-lt"/>
              </a:rPr>
              <a:t>Erste Prüfung der Datenqualität &amp; Harmonisierungspotenziale</a:t>
            </a:r>
          </a:p>
          <a:p>
            <a:r>
              <a:rPr lang="de-DE" dirty="0">
                <a:latin typeface="+mj-lt"/>
              </a:rPr>
              <a:t>✅ </a:t>
            </a:r>
            <a:r>
              <a:rPr lang="de-DE" b="1" dirty="0">
                <a:latin typeface="+mj-lt"/>
              </a:rPr>
              <a:t>Workshops &amp; Follow-</a:t>
            </a:r>
            <a:r>
              <a:rPr lang="de-DE" b="1" dirty="0" err="1">
                <a:latin typeface="+mj-lt"/>
              </a:rPr>
              <a:t>Ups</a:t>
            </a:r>
            <a:r>
              <a:rPr lang="de-DE" b="1" dirty="0">
                <a:latin typeface="+mj-lt"/>
              </a:rPr>
              <a:t>:</a:t>
            </a:r>
            <a:endParaRPr lang="de-DE" dirty="0">
              <a:latin typeface="+mj-lt"/>
            </a:endParaRPr>
          </a:p>
          <a:p>
            <a:pPr>
              <a:buFont typeface="Arial" panose="020B0604020202020204" pitchFamily="34" charset="0"/>
              <a:buChar char="•"/>
            </a:pPr>
            <a:r>
              <a:rPr lang="de-DE" dirty="0">
                <a:latin typeface="+mj-lt"/>
              </a:rPr>
              <a:t>Planung technischer Deep-Dive-Sessions</a:t>
            </a:r>
          </a:p>
          <a:p>
            <a:pPr>
              <a:buFont typeface="Arial" panose="020B0604020202020204" pitchFamily="34" charset="0"/>
              <a:buChar char="•"/>
            </a:pPr>
            <a:r>
              <a:rPr lang="de-DE" dirty="0">
                <a:latin typeface="+mj-lt"/>
              </a:rPr>
              <a:t>Definition von Test- &amp; Go-Live-Szenarien</a:t>
            </a:r>
          </a:p>
          <a:p>
            <a:r>
              <a:rPr lang="de-DE" b="1" dirty="0">
                <a:latin typeface="+mj-lt"/>
              </a:rPr>
              <a:t>📅 Meilensteine &amp; Zeitplan (Ausblick)</a:t>
            </a:r>
          </a:p>
          <a:p>
            <a:r>
              <a:rPr lang="de-DE" dirty="0">
                <a:latin typeface="+mj-lt"/>
              </a:rPr>
              <a:t>📌 </a:t>
            </a:r>
            <a:r>
              <a:rPr lang="de-DE" b="1" dirty="0">
                <a:latin typeface="+mj-lt"/>
              </a:rPr>
              <a:t>Detailkonzept &amp; Systemdesign:</a:t>
            </a:r>
            <a:r>
              <a:rPr lang="de-DE" dirty="0">
                <a:latin typeface="+mj-lt"/>
              </a:rPr>
              <a:t> [Zeitraum]</a:t>
            </a:r>
            <a:br>
              <a:rPr lang="de-DE" dirty="0">
                <a:latin typeface="+mj-lt"/>
              </a:rPr>
            </a:br>
            <a:r>
              <a:rPr lang="de-DE" dirty="0">
                <a:latin typeface="+mj-lt"/>
              </a:rPr>
              <a:t>📌 </a:t>
            </a:r>
            <a:r>
              <a:rPr lang="de-DE" b="1" dirty="0">
                <a:latin typeface="+mj-lt"/>
              </a:rPr>
              <a:t>Entwicklung &amp; Tests:</a:t>
            </a:r>
            <a:r>
              <a:rPr lang="de-DE" dirty="0">
                <a:latin typeface="+mj-lt"/>
              </a:rPr>
              <a:t> [Zeitraum]</a:t>
            </a:r>
            <a:br>
              <a:rPr lang="de-DE" dirty="0">
                <a:latin typeface="+mj-lt"/>
              </a:rPr>
            </a:br>
            <a:r>
              <a:rPr lang="de-DE" dirty="0">
                <a:latin typeface="+mj-lt"/>
              </a:rPr>
              <a:t>📌 </a:t>
            </a:r>
            <a:r>
              <a:rPr lang="de-DE" b="1" dirty="0">
                <a:latin typeface="+mj-lt"/>
              </a:rPr>
              <a:t>Schulung &amp; Go-Live-Vorbereitung:</a:t>
            </a:r>
            <a:r>
              <a:rPr lang="de-DE" dirty="0">
                <a:latin typeface="+mj-lt"/>
              </a:rPr>
              <a:t> [Zeitraum]</a:t>
            </a:r>
            <a:br>
              <a:rPr lang="de-DE" dirty="0">
                <a:latin typeface="+mj-lt"/>
              </a:rPr>
            </a:br>
            <a:r>
              <a:rPr lang="de-DE" dirty="0">
                <a:latin typeface="+mj-lt"/>
              </a:rPr>
              <a:t>📌 </a:t>
            </a:r>
            <a:r>
              <a:rPr lang="de-DE" b="1" dirty="0">
                <a:latin typeface="+mj-lt"/>
              </a:rPr>
              <a:t>Go-Live &amp; </a:t>
            </a:r>
            <a:r>
              <a:rPr lang="de-DE" b="1" dirty="0" err="1">
                <a:latin typeface="+mj-lt"/>
              </a:rPr>
              <a:t>Hypercare</a:t>
            </a:r>
            <a:r>
              <a:rPr lang="de-DE" b="1" dirty="0">
                <a:latin typeface="+mj-lt"/>
              </a:rPr>
              <a:t>:</a:t>
            </a:r>
            <a:r>
              <a:rPr lang="de-DE" dirty="0">
                <a:latin typeface="+mj-lt"/>
              </a:rPr>
              <a:t> [Datum]</a:t>
            </a:r>
          </a:p>
          <a:p>
            <a:r>
              <a:rPr lang="de-DE" b="1" dirty="0">
                <a:latin typeface="+mj-lt"/>
              </a:rPr>
              <a:t>📣 Feedbackrunde &amp; Offene Fragen</a:t>
            </a:r>
          </a:p>
          <a:p>
            <a:r>
              <a:rPr lang="de-DE" dirty="0">
                <a:latin typeface="+mj-lt"/>
              </a:rPr>
              <a:t>🔹 Gibt es noch offene Punkte oder Bedenken?</a:t>
            </a:r>
            <a:br>
              <a:rPr lang="de-DE" dirty="0">
                <a:latin typeface="+mj-lt"/>
              </a:rPr>
            </a:br>
            <a:r>
              <a:rPr lang="de-DE" dirty="0">
                <a:latin typeface="+mj-lt"/>
              </a:rPr>
              <a:t>🔹 Welche zusätzlichen Maßnahmen sollten wir berücksichtigen?</a:t>
            </a:r>
          </a:p>
          <a:p>
            <a:r>
              <a:rPr lang="de-DE" b="1" dirty="0">
                <a:latin typeface="+mj-lt"/>
              </a:rPr>
              <a:t>Vielen Dank für die Teilnahme &amp; den aktiven Austausch!</a:t>
            </a:r>
            <a:r>
              <a:rPr lang="de-DE" dirty="0">
                <a:latin typeface="+mj-lt"/>
              </a:rPr>
              <a:t> 🎉</a:t>
            </a:r>
          </a:p>
          <a:p>
            <a:endParaRPr lang="de-DE" dirty="0">
              <a:latin typeface="+mj-lt"/>
            </a:endParaRPr>
          </a:p>
        </p:txBody>
      </p:sp>
    </p:spTree>
    <p:extLst>
      <p:ext uri="{BB962C8B-B14F-4D97-AF65-F5344CB8AC3E}">
        <p14:creationId xmlns:p14="http://schemas.microsoft.com/office/powerpoint/2010/main" val="3483770599"/>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1.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3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3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
  <TotalTime>0</TotalTime>
  <Words>2352</Words>
  <Application>Microsoft Macintosh PowerPoint</Application>
  <PresentationFormat>Breitbild</PresentationFormat>
  <Paragraphs>180</Paragraphs>
  <Slides>12</Slides>
  <Notes>9</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12</vt:i4>
      </vt:variant>
    </vt:vector>
  </HeadingPairs>
  <TitlesOfParts>
    <vt:vector size="20" baseType="lpstr">
      <vt:lpstr>Arial</vt:lpstr>
      <vt:lpstr>Calibri</vt:lpstr>
      <vt:lpstr>Calibri Light</vt:lpstr>
      <vt:lpstr>Menlo</vt:lpstr>
      <vt:lpstr>Verdana</vt:lpstr>
      <vt:lpstr>Wingdings 2</vt:lpstr>
      <vt:lpstr>Deloitte Brand Theme</vt:lpstr>
      <vt:lpstr>think-cell Folie</vt:lpstr>
      <vt:lpstr>Merz Pharma | DefTax Implementierung </vt:lpstr>
      <vt:lpstr>Agenda</vt:lpstr>
      <vt:lpstr>1. Begrüßung &amp; Einführung (0:00 - 0:15 Uhr)</vt:lpstr>
      <vt:lpstr>2. Vorstellung des Projekts (0:15 - 0:45 Uhr)</vt:lpstr>
      <vt:lpstr>3. Rahmenbedingungen &amp; Organisation (0:45 - 1:15 Uhr)</vt:lpstr>
      <vt:lpstr>4. Technische und funktionale Anforderungen (1:30 - 2:00 Uhr) </vt:lpstr>
      <vt:lpstr>5. Erwartungsmanagement &amp; Herausforderungen (2:00 - 2:30 Uhr)</vt:lpstr>
      <vt:lpstr>6. Nächste Schritte &amp; Abschluss (2:30 - 3:00 Uhr)</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44</cp:revision>
  <dcterms:created xsi:type="dcterms:W3CDTF">2023-09-27T08:28:31Z</dcterms:created>
  <dcterms:modified xsi:type="dcterms:W3CDTF">2025-02-21T23:10:46Z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